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7" r:id="rId3"/>
    <p:sldId id="301" r:id="rId4"/>
    <p:sldId id="302" r:id="rId5"/>
    <p:sldId id="300" r:id="rId6"/>
    <p:sldId id="290" r:id="rId7"/>
    <p:sldId id="303" r:id="rId8"/>
    <p:sldId id="291" r:id="rId9"/>
    <p:sldId id="292" r:id="rId10"/>
    <p:sldId id="294" r:id="rId11"/>
    <p:sldId id="295" r:id="rId12"/>
    <p:sldId id="312" r:id="rId13"/>
    <p:sldId id="311" r:id="rId14"/>
    <p:sldId id="296" r:id="rId15"/>
    <p:sldId id="297" r:id="rId16"/>
    <p:sldId id="304" r:id="rId17"/>
    <p:sldId id="305" r:id="rId18"/>
    <p:sldId id="306" r:id="rId19"/>
    <p:sldId id="310" r:id="rId20"/>
    <p:sldId id="280" r:id="rId21"/>
    <p:sldId id="308" r:id="rId22"/>
    <p:sldId id="27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C04C224-6DD5-41ED-BCDF-55484FA8F2E5}" type="datetimeFigureOut">
              <a:rPr lang="en-US" smtClean="0"/>
              <a:t>2/23/2017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8524F80-9313-4FE2-8F43-0F6824A2A990}" type="slidenum">
              <a:rPr lang="en-US" smtClean="0"/>
              <a:t>‹#›</a:t>
            </a:fld>
            <a:endParaRPr lang="en-US"/>
          </a:p>
        </p:txBody>
      </p:sp>
    </p:spTree>
    <p:extLst>
      <p:ext uri="{BB962C8B-B14F-4D97-AF65-F5344CB8AC3E}">
        <p14:creationId xmlns:p14="http://schemas.microsoft.com/office/powerpoint/2010/main" val="366996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C89357-0E6A-FC45-92BF-E5E57BD449BB}" type="datetimeFigureOut">
              <a:rPr lang="en-US" smtClean="0"/>
              <a:t>2/23/2017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08EC59-684B-FE4E-BCB0-194D0CD994ED}" type="slidenum">
              <a:rPr lang="en-US" smtClean="0"/>
              <a:t>‹#›</a:t>
            </a:fld>
            <a:endParaRPr lang="en-US"/>
          </a:p>
        </p:txBody>
      </p:sp>
    </p:spTree>
    <p:extLst>
      <p:ext uri="{BB962C8B-B14F-4D97-AF65-F5344CB8AC3E}">
        <p14:creationId xmlns:p14="http://schemas.microsoft.com/office/powerpoint/2010/main" val="3714150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3A91A5-CA25-4607-807F-08B05F08488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244201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A91A5-CA25-4607-807F-08B05F08488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192796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A91A5-CA25-4607-807F-08B05F08488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134638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A91A5-CA25-4607-807F-08B05F08488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232818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1A5-CA25-4607-807F-08B05F08488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94389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3A91A5-CA25-4607-807F-08B05F08488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21498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3A91A5-CA25-4607-807F-08B05F08488F}"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256124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3A91A5-CA25-4607-807F-08B05F08488F}"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356118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A91A5-CA25-4607-807F-08B05F08488F}"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213319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A91A5-CA25-4607-807F-08B05F08488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168129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A91A5-CA25-4607-807F-08B05F08488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C2E00-54DA-498D-BE2A-4AC9096F2454}" type="slidenum">
              <a:rPr lang="en-US" smtClean="0"/>
              <a:t>‹#›</a:t>
            </a:fld>
            <a:endParaRPr lang="en-US"/>
          </a:p>
        </p:txBody>
      </p:sp>
    </p:spTree>
    <p:extLst>
      <p:ext uri="{BB962C8B-B14F-4D97-AF65-F5344CB8AC3E}">
        <p14:creationId xmlns:p14="http://schemas.microsoft.com/office/powerpoint/2010/main" val="41452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A91A5-CA25-4607-807F-08B05F08488F}"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C2E00-54DA-498D-BE2A-4AC9096F2454}" type="slidenum">
              <a:rPr lang="en-US" smtClean="0"/>
              <a:t>‹#›</a:t>
            </a:fld>
            <a:endParaRPr lang="en-US"/>
          </a:p>
        </p:txBody>
      </p:sp>
    </p:spTree>
    <p:extLst>
      <p:ext uri="{BB962C8B-B14F-4D97-AF65-F5344CB8AC3E}">
        <p14:creationId xmlns:p14="http://schemas.microsoft.com/office/powerpoint/2010/main" val="3039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impact2030.com/" TargetMode="External"/><Relationship Id="rId13" Type="http://schemas.openxmlformats.org/officeDocument/2006/relationships/hyperlink" Target="http://www.facebook.com/UNDP/" TargetMode="External"/><Relationship Id="rId18" Type="http://schemas.openxmlformats.org/officeDocument/2006/relationships/hyperlink" Target="http://www.instagram.com/undp/" TargetMode="External"/><Relationship Id="rId3" Type="http://schemas.openxmlformats.org/officeDocument/2006/relationships/hyperlink" Target="http://www.unfoundation.org/" TargetMode="External"/><Relationship Id="rId21" Type="http://schemas.openxmlformats.org/officeDocument/2006/relationships/hyperlink" Target="https://www.linkedin.com/pulse/sustainable-development-goals-belong-you-ban-ki-moon" TargetMode="External"/><Relationship Id="rId7" Type="http://schemas.openxmlformats.org/officeDocument/2006/relationships/hyperlink" Target="http://businesscommission.org/" TargetMode="External"/><Relationship Id="rId12" Type="http://schemas.openxmlformats.org/officeDocument/2006/relationships/hyperlink" Target="https://www.facebook.com/unitednationsfoundation" TargetMode="External"/><Relationship Id="rId17" Type="http://schemas.openxmlformats.org/officeDocument/2006/relationships/hyperlink" Target="https://www.instagram.com/theglobalgoals/" TargetMode="External"/><Relationship Id="rId2" Type="http://schemas.openxmlformats.org/officeDocument/2006/relationships/hyperlink" Target="http://www.globalgoals.org/" TargetMode="External"/><Relationship Id="rId16" Type="http://schemas.openxmlformats.org/officeDocument/2006/relationships/hyperlink" Target="http://www.twitter.com/UNDP" TargetMode="External"/><Relationship Id="rId20" Type="http://schemas.openxmlformats.org/officeDocument/2006/relationships/hyperlink" Target="https://sustainabledevelopment.un.org/post2015/transformingourworld/publication" TargetMode="External"/><Relationship Id="rId1" Type="http://schemas.openxmlformats.org/officeDocument/2006/relationships/slideLayout" Target="../slideLayouts/slideLayout1.xml"/><Relationship Id="rId6" Type="http://schemas.openxmlformats.org/officeDocument/2006/relationships/hyperlink" Target="http://sdgfunders.org/sdgs/" TargetMode="External"/><Relationship Id="rId11" Type="http://schemas.openxmlformats.org/officeDocument/2006/relationships/hyperlink" Target="https://www.facebook.com/globalgoals.org" TargetMode="External"/><Relationship Id="rId5" Type="http://schemas.openxmlformats.org/officeDocument/2006/relationships/hyperlink" Target="http://www.undp.org/" TargetMode="External"/><Relationship Id="rId15" Type="http://schemas.openxmlformats.org/officeDocument/2006/relationships/hyperlink" Target="https://twitter.com/unfoundation" TargetMode="External"/><Relationship Id="rId23" Type="http://schemas.openxmlformats.org/officeDocument/2006/relationships/image" Target="../media/image44.png"/><Relationship Id="rId10" Type="http://schemas.openxmlformats.org/officeDocument/2006/relationships/hyperlink" Target="http://www.data4sdgs.org/" TargetMode="External"/><Relationship Id="rId19" Type="http://schemas.openxmlformats.org/officeDocument/2006/relationships/hyperlink" Target="http://www.un.org/sustainabledevelopment/development-agenda/" TargetMode="External"/><Relationship Id="rId4" Type="http://schemas.openxmlformats.org/officeDocument/2006/relationships/hyperlink" Target="http://www.projecteveryone.org/" TargetMode="External"/><Relationship Id="rId9" Type="http://schemas.openxmlformats.org/officeDocument/2006/relationships/hyperlink" Target="https://sustainabledevelopment.un.org/partnerships/" TargetMode="External"/><Relationship Id="rId14" Type="http://schemas.openxmlformats.org/officeDocument/2006/relationships/hyperlink" Target="https://twitter.com/theglobalgoals" TargetMode="External"/><Relationship Id="rId22" Type="http://schemas.openxmlformats.org/officeDocument/2006/relationships/hyperlink" Target="https://www.whitehouse.gov/the-press-office/2015/09/27/remarks-president-sustainable-development-goa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700" y="848185"/>
            <a:ext cx="3190462" cy="756420"/>
          </a:xfrm>
          <a:prstGeom prst="rect">
            <a:avLst/>
          </a:prstGeom>
        </p:spPr>
      </p:pic>
      <p:sp>
        <p:nvSpPr>
          <p:cNvPr id="5" name="Rectangle 4"/>
          <p:cNvSpPr/>
          <p:nvPr/>
        </p:nvSpPr>
        <p:spPr>
          <a:xfrm>
            <a:off x="521440" y="2430337"/>
            <a:ext cx="9301065" cy="1477328"/>
          </a:xfrm>
          <a:prstGeom prst="rect">
            <a:avLst/>
          </a:prstGeom>
        </p:spPr>
        <p:txBody>
          <a:bodyPr wrap="square">
            <a:spAutoFit/>
          </a:bodyPr>
          <a:lstStyle/>
          <a:p>
            <a:r>
              <a:rPr lang="en-US" sz="3600" b="1" dirty="0">
                <a:solidFill>
                  <a:srgbClr val="FFFFFF"/>
                </a:solidFill>
                <a:latin typeface="Arial"/>
                <a:cs typeface="Arial"/>
              </a:rPr>
              <a:t>Sustainable Development Goals: </a:t>
            </a:r>
            <a:br>
              <a:rPr lang="en-US" sz="3600" b="1" dirty="0">
                <a:solidFill>
                  <a:srgbClr val="FFFFFF"/>
                </a:solidFill>
                <a:latin typeface="Arial"/>
                <a:cs typeface="Arial"/>
              </a:rPr>
            </a:br>
            <a:r>
              <a:rPr lang="en-US" sz="5400" b="1" dirty="0">
                <a:solidFill>
                  <a:srgbClr val="FFFFFF"/>
                </a:solidFill>
                <a:latin typeface="Arial"/>
                <a:cs typeface="Arial"/>
              </a:rPr>
              <a:t>A Blueprint for the World</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374" y="133604"/>
            <a:ext cx="2003117" cy="1709530"/>
          </a:xfrm>
          <a:prstGeom prst="rect">
            <a:avLst/>
          </a:prstGeom>
        </p:spPr>
      </p:pic>
      <p:sp>
        <p:nvSpPr>
          <p:cNvPr id="9" name="TextBox 8"/>
          <p:cNvSpPr txBox="1"/>
          <p:nvPr/>
        </p:nvSpPr>
        <p:spPr>
          <a:xfrm>
            <a:off x="596290" y="5257800"/>
            <a:ext cx="4448432" cy="1200329"/>
          </a:xfrm>
          <a:prstGeom prst="rect">
            <a:avLst/>
          </a:prstGeom>
          <a:noFill/>
        </p:spPr>
        <p:txBody>
          <a:bodyPr wrap="square" rtlCol="0">
            <a:spAutoFit/>
          </a:bodyPr>
          <a:lstStyle/>
          <a:p>
            <a:pPr marL="231775" indent="-231775"/>
            <a:r>
              <a:rPr lang="en-US" b="1" dirty="0" err="1">
                <a:solidFill>
                  <a:srgbClr val="FFFFFF"/>
                </a:solidFill>
                <a:latin typeface="Arial"/>
                <a:cs typeface="Arial"/>
              </a:rPr>
              <a:t>Kaysie</a:t>
            </a:r>
            <a:r>
              <a:rPr lang="en-US" b="1" dirty="0">
                <a:solidFill>
                  <a:srgbClr val="FFFFFF"/>
                </a:solidFill>
                <a:latin typeface="Arial"/>
                <a:cs typeface="Arial"/>
              </a:rPr>
              <a:t> Brown	</a:t>
            </a:r>
          </a:p>
          <a:p>
            <a:pPr marL="231775" indent="-231775"/>
            <a:r>
              <a:rPr lang="en-US" dirty="0">
                <a:solidFill>
                  <a:srgbClr val="FFFFFF"/>
                </a:solidFill>
                <a:latin typeface="Arial"/>
                <a:cs typeface="Arial"/>
              </a:rPr>
              <a:t>Special Advisor</a:t>
            </a:r>
          </a:p>
          <a:p>
            <a:pPr marL="231775" indent="-231775"/>
            <a:r>
              <a:rPr lang="en-US" dirty="0">
                <a:solidFill>
                  <a:srgbClr val="FFFFFF"/>
                </a:solidFill>
                <a:latin typeface="Arial"/>
                <a:cs typeface="Arial"/>
              </a:rPr>
              <a:t>kbrown@unfoundation.org</a:t>
            </a:r>
          </a:p>
          <a:p>
            <a:pPr marL="231775" indent="-231775"/>
            <a:r>
              <a:rPr lang="en-US" dirty="0">
                <a:solidFill>
                  <a:srgbClr val="FFFFFF"/>
                </a:solidFill>
                <a:latin typeface="Arial"/>
                <a:cs typeface="Arial"/>
              </a:rPr>
              <a:t>@</a:t>
            </a:r>
            <a:r>
              <a:rPr lang="en-US" dirty="0" err="1">
                <a:solidFill>
                  <a:srgbClr val="FFFFFF"/>
                </a:solidFill>
                <a:latin typeface="Arial"/>
                <a:cs typeface="Arial"/>
              </a:rPr>
              <a:t>kaysiebrown</a:t>
            </a:r>
            <a:endParaRPr lang="en-US" dirty="0">
              <a:solidFill>
                <a:srgbClr val="FFFFFF"/>
              </a:solidFill>
              <a:latin typeface="Arial"/>
              <a:cs typeface="Arial"/>
            </a:endParaRPr>
          </a:p>
        </p:txBody>
      </p:sp>
    </p:spTree>
    <p:extLst>
      <p:ext uri="{BB962C8B-B14F-4D97-AF65-F5344CB8AC3E}">
        <p14:creationId xmlns:p14="http://schemas.microsoft.com/office/powerpoint/2010/main" val="50012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11683"/>
            <a:ext cx="11614750" cy="882626"/>
          </a:xfrm>
        </p:spPr>
        <p:txBody>
          <a:bodyPr>
            <a:noAutofit/>
          </a:bodyPr>
          <a:lstStyle/>
          <a:p>
            <a:pPr algn="l"/>
            <a:r>
              <a:rPr lang="en-US" sz="4000" b="1" dirty="0">
                <a:solidFill>
                  <a:srgbClr val="FFFFFF"/>
                </a:solidFill>
                <a:latin typeface="Arial"/>
                <a:cs typeface="Arial"/>
              </a:rPr>
              <a:t>New Approaches and Principles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13" name="Content Placeholder 4"/>
          <p:cNvSpPr txBox="1">
            <a:spLocks/>
          </p:cNvSpPr>
          <p:nvPr/>
        </p:nvSpPr>
        <p:spPr>
          <a:xfrm>
            <a:off x="383373" y="1523630"/>
            <a:ext cx="11209076" cy="519073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b="1" dirty="0">
                <a:latin typeface="Arial"/>
                <a:cs typeface="Arial"/>
                <a:sym typeface="Wingdings"/>
              </a:rPr>
              <a:t>They are ambitious: </a:t>
            </a:r>
            <a:r>
              <a:rPr lang="en-US" dirty="0">
                <a:latin typeface="Arial"/>
                <a:cs typeface="Arial"/>
                <a:sym typeface="Wingdings"/>
              </a:rPr>
              <a:t>Unfinished business of the MDGs, and more</a:t>
            </a:r>
            <a:endParaRPr lang="en-US" b="1" dirty="0">
              <a:solidFill>
                <a:schemeClr val="accent1"/>
              </a:solidFill>
              <a:latin typeface="Arial"/>
              <a:cs typeface="Arial"/>
              <a:sym typeface="Wingdings"/>
            </a:endParaRPr>
          </a:p>
          <a:p>
            <a:pPr marL="514350" indent="-514350" algn="l">
              <a:buFont typeface="+mj-lt"/>
              <a:buAutoNum type="arabicPeriod"/>
            </a:pPr>
            <a:r>
              <a:rPr lang="en-US" b="1" dirty="0">
                <a:solidFill>
                  <a:schemeClr val="tx1">
                    <a:lumMod val="95000"/>
                    <a:lumOff val="5000"/>
                  </a:schemeClr>
                </a:solidFill>
                <a:latin typeface="Arial"/>
                <a:cs typeface="Arial"/>
                <a:sym typeface="Wingdings"/>
              </a:rPr>
              <a:t>They are comprehensive: </a:t>
            </a:r>
            <a:r>
              <a:rPr lang="en-US" dirty="0">
                <a:solidFill>
                  <a:schemeClr val="tx1">
                    <a:lumMod val="95000"/>
                    <a:lumOff val="5000"/>
                  </a:schemeClr>
                </a:solidFill>
                <a:latin typeface="Arial"/>
                <a:cs typeface="Arial"/>
                <a:sym typeface="Wingdings"/>
              </a:rPr>
              <a:t>Economic development, human development, and environmental protection are linked</a:t>
            </a:r>
            <a:endParaRPr lang="en-US" b="1" dirty="0">
              <a:solidFill>
                <a:schemeClr val="accent1"/>
              </a:solidFill>
              <a:latin typeface="Arial"/>
              <a:cs typeface="Arial"/>
              <a:sym typeface="Wingdings"/>
            </a:endParaRPr>
          </a:p>
          <a:p>
            <a:pPr marL="514350" indent="-514350" algn="l">
              <a:buFont typeface="+mj-lt"/>
              <a:buAutoNum type="arabicPeriod"/>
            </a:pPr>
            <a:r>
              <a:rPr lang="en-US" b="1" dirty="0">
                <a:latin typeface="Arial"/>
                <a:cs typeface="Arial"/>
              </a:rPr>
              <a:t>They are the people’s goals and country-owned: </a:t>
            </a:r>
            <a:r>
              <a:rPr lang="en-US" dirty="0">
                <a:latin typeface="Arial"/>
                <a:cs typeface="Arial"/>
              </a:rPr>
              <a:t>Created through the most inclusive process in UN history with input from more than 8 million people from across the globe </a:t>
            </a:r>
            <a:endParaRPr lang="en-US" b="1" dirty="0">
              <a:solidFill>
                <a:srgbClr val="5B9BD5"/>
              </a:solidFill>
              <a:latin typeface="Arial"/>
              <a:cs typeface="Arial"/>
            </a:endParaRPr>
          </a:p>
          <a:p>
            <a:pPr marL="514350" indent="-514350" algn="l">
              <a:buFont typeface="+mj-lt"/>
              <a:buAutoNum type="arabicPeriod"/>
            </a:pPr>
            <a:r>
              <a:rPr lang="en-US" b="1" dirty="0">
                <a:latin typeface="Arial"/>
                <a:cs typeface="Arial"/>
              </a:rPr>
              <a:t>They apply to all of us: </a:t>
            </a:r>
            <a:r>
              <a:rPr lang="en-US" dirty="0">
                <a:latin typeface="Arial"/>
                <a:cs typeface="Arial"/>
              </a:rPr>
              <a:t>Relevant to all governments and actors, from Delhi to Detroit – not just for developing countries </a:t>
            </a:r>
            <a:endParaRPr lang="en-US" b="1" dirty="0">
              <a:solidFill>
                <a:srgbClr val="5B9BD5"/>
              </a:solidFill>
              <a:latin typeface="Arial"/>
              <a:cs typeface="Arial"/>
            </a:endParaRPr>
          </a:p>
          <a:p>
            <a:pPr marL="514350" indent="-514350" algn="l">
              <a:buFont typeface="+mj-lt"/>
              <a:buAutoNum type="arabicPeriod"/>
            </a:pPr>
            <a:r>
              <a:rPr lang="en-US" b="1" dirty="0">
                <a:latin typeface="Arial"/>
                <a:cs typeface="Arial"/>
              </a:rPr>
              <a:t>They are interconnected: </a:t>
            </a:r>
            <a:r>
              <a:rPr lang="en-US" dirty="0">
                <a:latin typeface="Arial"/>
                <a:cs typeface="Arial"/>
              </a:rPr>
              <a:t>Reflect the complexity of the world we live in, thus balancing social, economic growth, and environmental protection </a:t>
            </a:r>
            <a:endParaRPr lang="en-US" b="1" dirty="0">
              <a:solidFill>
                <a:srgbClr val="5B9BD5"/>
              </a:solidFill>
              <a:latin typeface="Arial"/>
              <a:cs typeface="Arial"/>
            </a:endParaRPr>
          </a:p>
          <a:p>
            <a:pPr marL="514350" indent="-514350" algn="l">
              <a:buFont typeface="+mj-lt"/>
              <a:buAutoNum type="arabicPeriod"/>
            </a:pPr>
            <a:r>
              <a:rPr lang="en-US" b="1" dirty="0">
                <a:latin typeface="Arial"/>
                <a:cs typeface="Arial"/>
              </a:rPr>
              <a:t>They are focused on ensuring “No One is Left Behind”: </a:t>
            </a:r>
            <a:r>
              <a:rPr lang="en-US" dirty="0">
                <a:latin typeface="Arial"/>
                <a:cs typeface="Arial"/>
              </a:rPr>
              <a:t>Push countries beyond averages to reach marginalized populations; SDGs should benefit everyone </a:t>
            </a:r>
            <a:endParaRPr lang="en-US" b="1" dirty="0">
              <a:solidFill>
                <a:srgbClr val="5B9BD5"/>
              </a:solidFill>
              <a:latin typeface="Arial"/>
              <a:cs typeface="Arial"/>
            </a:endParaRPr>
          </a:p>
          <a:p>
            <a:pPr marL="514350" indent="-514350" algn="l">
              <a:buFont typeface="+mj-lt"/>
              <a:buAutoNum type="arabicPeriod"/>
            </a:pPr>
            <a:r>
              <a:rPr lang="en-US" b="1" dirty="0">
                <a:latin typeface="Arial"/>
                <a:cs typeface="Arial"/>
              </a:rPr>
              <a:t>They represent a new understanding of what works/financing: </a:t>
            </a:r>
            <a:r>
              <a:rPr lang="en-US" dirty="0">
                <a:latin typeface="Arial"/>
                <a:cs typeface="Arial"/>
              </a:rPr>
              <a:t>Move beyond foreign aid and ODA to partnerships, trade, investment, and domestic resource mobilization </a:t>
            </a:r>
            <a:endParaRPr lang="en-US" b="1" dirty="0">
              <a:latin typeface="Arial"/>
              <a:cs typeface="Arial"/>
            </a:endParaRPr>
          </a:p>
          <a:p>
            <a:pPr algn="l"/>
            <a:endParaRPr lang="en-US" sz="1100" b="1" dirty="0">
              <a:latin typeface="Arial"/>
              <a:cs typeface="Arial"/>
            </a:endParaRPr>
          </a:p>
        </p:txBody>
      </p:sp>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Tree>
    <p:extLst>
      <p:ext uri="{BB962C8B-B14F-4D97-AF65-F5344CB8AC3E}">
        <p14:creationId xmlns:p14="http://schemas.microsoft.com/office/powerpoint/2010/main" val="336141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465" y="2366023"/>
            <a:ext cx="9160030" cy="4218607"/>
          </a:xfrm>
          <a:prstGeom prst="rect">
            <a:avLst/>
          </a:prstGeom>
        </p:spPr>
      </p:pic>
      <p:pic>
        <p:nvPicPr>
          <p:cNvPr id="6" name="Picture 5"/>
          <p:cNvPicPr>
            <a:picLocks/>
          </p:cNvPicPr>
          <p:nvPr/>
        </p:nvPicPr>
        <p:blipFill>
          <a:blip r:embed="rId3"/>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600" b="1" dirty="0">
                <a:solidFill>
                  <a:srgbClr val="FFFFFF"/>
                </a:solidFill>
                <a:latin typeface="Arial"/>
                <a:cs typeface="Arial"/>
              </a:rPr>
              <a:t>Why the Sustainable Development </a:t>
            </a:r>
            <a:br>
              <a:rPr lang="en-US" sz="3600" b="1" dirty="0">
                <a:solidFill>
                  <a:srgbClr val="FFFFFF"/>
                </a:solidFill>
                <a:latin typeface="Arial"/>
                <a:cs typeface="Arial"/>
              </a:rPr>
            </a:br>
            <a:r>
              <a:rPr lang="en-US" sz="3600" b="1" dirty="0">
                <a:solidFill>
                  <a:srgbClr val="FFFFFF"/>
                </a:solidFill>
                <a:latin typeface="Arial"/>
                <a:cs typeface="Arial"/>
              </a:rPr>
              <a:t>Goals are Exciting</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sp>
        <p:nvSpPr>
          <p:cNvPr id="14" name="Title 1"/>
          <p:cNvSpPr txBox="1">
            <a:spLocks/>
          </p:cNvSpPr>
          <p:nvPr/>
        </p:nvSpPr>
        <p:spPr>
          <a:xfrm>
            <a:off x="288625" y="1513118"/>
            <a:ext cx="11614750" cy="625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a:cs typeface="Arial"/>
              </a:rPr>
              <a:t>Millennium Development Goals (2000-2015)</a:t>
            </a:r>
          </a:p>
        </p:txBody>
      </p:sp>
      <p:sp>
        <p:nvSpPr>
          <p:cNvPr id="15" name="Title 1"/>
          <p:cNvSpPr txBox="1">
            <a:spLocks/>
          </p:cNvSpPr>
          <p:nvPr/>
        </p:nvSpPr>
        <p:spPr>
          <a:xfrm>
            <a:off x="288625" y="4205393"/>
            <a:ext cx="11614750" cy="625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a:cs typeface="Arial"/>
              </a:rPr>
              <a:t>Sustainable Development Goals (2015-2030)</a:t>
            </a:r>
          </a:p>
        </p:txBody>
      </p:sp>
      <p:sp>
        <p:nvSpPr>
          <p:cNvPr id="16" name="Right Arrow 15"/>
          <p:cNvSpPr/>
          <p:nvPr/>
        </p:nvSpPr>
        <p:spPr>
          <a:xfrm rot="5400000">
            <a:off x="2087457" y="3627455"/>
            <a:ext cx="770116" cy="43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endParaRPr>
          </a:p>
        </p:txBody>
      </p:sp>
      <p:sp>
        <p:nvSpPr>
          <p:cNvPr id="17" name="Right Arrow 16"/>
          <p:cNvSpPr/>
          <p:nvPr/>
        </p:nvSpPr>
        <p:spPr>
          <a:xfrm rot="5400000">
            <a:off x="3955756" y="3631248"/>
            <a:ext cx="770116" cy="43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endParaRPr>
          </a:p>
        </p:txBody>
      </p:sp>
      <p:sp>
        <p:nvSpPr>
          <p:cNvPr id="18" name="Right Arrow 17"/>
          <p:cNvSpPr/>
          <p:nvPr/>
        </p:nvSpPr>
        <p:spPr>
          <a:xfrm rot="5400000">
            <a:off x="5820276" y="3617737"/>
            <a:ext cx="770116" cy="43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endParaRPr>
          </a:p>
        </p:txBody>
      </p:sp>
      <p:sp>
        <p:nvSpPr>
          <p:cNvPr id="19" name="Right Arrow 18"/>
          <p:cNvSpPr/>
          <p:nvPr/>
        </p:nvSpPr>
        <p:spPr>
          <a:xfrm rot="5400000">
            <a:off x="7676815" y="3621530"/>
            <a:ext cx="770116" cy="43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endParaRPr>
          </a:p>
        </p:txBody>
      </p:sp>
      <p:sp>
        <p:nvSpPr>
          <p:cNvPr id="20" name="Right Arrow 19"/>
          <p:cNvSpPr/>
          <p:nvPr/>
        </p:nvSpPr>
        <p:spPr>
          <a:xfrm rot="5400000">
            <a:off x="9435274" y="3611812"/>
            <a:ext cx="770116" cy="43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ffectLst/>
            </a:endParaRP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4" name="TextBox 3"/>
          <p:cNvSpPr txBox="1"/>
          <p:nvPr/>
        </p:nvSpPr>
        <p:spPr>
          <a:xfrm>
            <a:off x="8476400" y="6487555"/>
            <a:ext cx="2414978" cy="246221"/>
          </a:xfrm>
          <a:prstGeom prst="rect">
            <a:avLst/>
          </a:prstGeom>
          <a:noFill/>
        </p:spPr>
        <p:txBody>
          <a:bodyPr wrap="square" rtlCol="0">
            <a:spAutoFit/>
          </a:bodyPr>
          <a:lstStyle/>
          <a:p>
            <a:r>
              <a:rPr lang="en-US" sz="1000" dirty="0"/>
              <a:t>Source: U.S. Department of State graphic</a:t>
            </a:r>
          </a:p>
        </p:txBody>
      </p:sp>
    </p:spTree>
    <p:extLst>
      <p:ext uri="{BB962C8B-B14F-4D97-AF65-F5344CB8AC3E}">
        <p14:creationId xmlns:p14="http://schemas.microsoft.com/office/powerpoint/2010/main" val="27849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00400" y="6291287"/>
            <a:ext cx="2844800" cy="365125"/>
          </a:xfrm>
        </p:spPr>
        <p:txBody>
          <a:bodyPr/>
          <a:lstStyle/>
          <a:p>
            <a:fld id="{32B04E70-9572-9340-902F-0317EC432A63}" type="slidenum">
              <a:rPr lang="en-US" smtClean="0">
                <a:latin typeface="Avenir Book"/>
                <a:cs typeface="Avenir Book"/>
              </a:rPr>
              <a:t>12</a:t>
            </a:fld>
            <a:endParaRPr lang="en-US">
              <a:latin typeface="Avenir Book"/>
              <a:cs typeface="Avenir Book"/>
            </a:endParaRPr>
          </a:p>
        </p:txBody>
      </p:sp>
      <p:sp>
        <p:nvSpPr>
          <p:cNvPr id="5" name="Rectangle 4"/>
          <p:cNvSpPr/>
          <p:nvPr/>
        </p:nvSpPr>
        <p:spPr>
          <a:xfrm>
            <a:off x="0" y="6762464"/>
            <a:ext cx="12192000" cy="97559"/>
          </a:xfrm>
          <a:prstGeom prst="rect">
            <a:avLst/>
          </a:prstGeom>
          <a:solidFill>
            <a:srgbClr val="E32E51"/>
          </a:solidFill>
          <a:ln>
            <a:solidFill>
              <a:srgbClr val="E32E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942" y="2578666"/>
            <a:ext cx="5141503" cy="187086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678" y="663909"/>
            <a:ext cx="5146068" cy="191349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081" y="654288"/>
            <a:ext cx="5129049" cy="192174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0164" y="2578666"/>
            <a:ext cx="5127584" cy="1879106"/>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057" y="4495215"/>
            <a:ext cx="5146068" cy="2169440"/>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8700" y="4503463"/>
            <a:ext cx="5129952" cy="2161193"/>
          </a:xfrm>
          <a:prstGeom prst="rect">
            <a:avLst/>
          </a:prstGeom>
        </p:spPr>
      </p:pic>
      <p:pic>
        <p:nvPicPr>
          <p:cNvPr id="12" name="Picture 11"/>
          <p:cNvPicPr>
            <a:picLocks/>
          </p:cNvPicPr>
          <p:nvPr/>
        </p:nvPicPr>
        <p:blipFill>
          <a:blip r:embed="rId8" cstate="email">
            <a:extLst>
              <a:ext uri="{28A0092B-C50C-407E-A947-70E740481C1C}">
                <a14:useLocalDpi xmlns:a14="http://schemas.microsoft.com/office/drawing/2010/main"/>
              </a:ext>
            </a:extLst>
          </a:blip>
          <a:stretch>
            <a:fillRect/>
          </a:stretch>
        </p:blipFill>
        <p:spPr>
          <a:xfrm>
            <a:off x="1" y="3"/>
            <a:ext cx="12201144" cy="654286"/>
          </a:xfrm>
          <a:prstGeom prst="rect">
            <a:avLst/>
          </a:prstGeom>
        </p:spPr>
      </p:pic>
      <p:sp>
        <p:nvSpPr>
          <p:cNvPr id="3" name="Rectangle 2"/>
          <p:cNvSpPr/>
          <p:nvPr/>
        </p:nvSpPr>
        <p:spPr>
          <a:xfrm>
            <a:off x="385044" y="136464"/>
            <a:ext cx="6342201" cy="584776"/>
          </a:xfrm>
          <a:prstGeom prst="rect">
            <a:avLst/>
          </a:prstGeom>
        </p:spPr>
        <p:txBody>
          <a:bodyPr wrap="none">
            <a:spAutoFit/>
          </a:bodyPr>
          <a:lstStyle/>
          <a:p>
            <a:r>
              <a:rPr lang="en-US" sz="3200" b="1" dirty="0">
                <a:solidFill>
                  <a:srgbClr val="FFFFFF"/>
                </a:solidFill>
                <a:latin typeface="Arial"/>
                <a:cs typeface="Arial"/>
              </a:rPr>
              <a:t>Global Goals Outcomes in 2030</a:t>
            </a:r>
            <a:endParaRPr lang="en-US" sz="3200" dirty="0"/>
          </a:p>
        </p:txBody>
      </p:sp>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92017" y="185664"/>
            <a:ext cx="1637211" cy="388163"/>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69152" y="0"/>
            <a:ext cx="785468" cy="618969"/>
          </a:xfrm>
          <a:prstGeom prst="rect">
            <a:avLst/>
          </a:prstGeom>
        </p:spPr>
      </p:pic>
    </p:spTree>
    <p:extLst>
      <p:ext uri="{BB962C8B-B14F-4D97-AF65-F5344CB8AC3E}">
        <p14:creationId xmlns:p14="http://schemas.microsoft.com/office/powerpoint/2010/main" val="260296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103525"/>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600" b="1" dirty="0">
                <a:solidFill>
                  <a:srgbClr val="FFFFFF"/>
                </a:solidFill>
                <a:latin typeface="Arial"/>
                <a:cs typeface="Arial"/>
              </a:rPr>
              <a:t>Global Goals Outcomes in 2030</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9" name="Content Placeholder 4"/>
          <p:cNvSpPr txBox="1">
            <a:spLocks/>
          </p:cNvSpPr>
          <p:nvPr/>
        </p:nvSpPr>
        <p:spPr>
          <a:xfrm>
            <a:off x="722843" y="2234067"/>
            <a:ext cx="7920628" cy="2774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b="1" dirty="0">
              <a:latin typeface="Arial"/>
              <a:cs typeface="Aria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6279" y="1302297"/>
            <a:ext cx="4345282" cy="5351132"/>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644" y="1311739"/>
            <a:ext cx="5312036" cy="2426716"/>
          </a:xfrm>
          <a:prstGeom prst="rect">
            <a:avLst/>
          </a:prstGeom>
        </p:spPr>
      </p:pic>
      <p:pic>
        <p:nvPicPr>
          <p:cNvPr id="7" name="Picture 6" descr="FULL_RELEASE_HEWLETT_SENEGAL_01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6005" y="3889894"/>
            <a:ext cx="3810000" cy="2541270"/>
          </a:xfrm>
          <a:prstGeom prst="rect">
            <a:avLst/>
          </a:prstGeom>
        </p:spPr>
      </p:pic>
    </p:spTree>
    <p:extLst>
      <p:ext uri="{BB962C8B-B14F-4D97-AF65-F5344CB8AC3E}">
        <p14:creationId xmlns:p14="http://schemas.microsoft.com/office/powerpoint/2010/main" val="333849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600" b="1" dirty="0">
                <a:solidFill>
                  <a:srgbClr val="FFFFFF"/>
                </a:solidFill>
                <a:latin typeface="Arial"/>
                <a:cs typeface="Arial"/>
              </a:rPr>
              <a:t>What Does it Take to Achieve the </a:t>
            </a:r>
            <a:br>
              <a:rPr lang="en-US" sz="3600" b="1" dirty="0">
                <a:solidFill>
                  <a:srgbClr val="FFFFFF"/>
                </a:solidFill>
                <a:latin typeface="Arial"/>
                <a:cs typeface="Arial"/>
              </a:rPr>
            </a:br>
            <a:r>
              <a:rPr lang="en-US" sz="3600" b="1" dirty="0">
                <a:solidFill>
                  <a:srgbClr val="FFFFFF"/>
                </a:solidFill>
                <a:latin typeface="Arial"/>
                <a:cs typeface="Arial"/>
              </a:rPr>
              <a:t>Sustainable Development Goals?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9" name="Content Placeholder 4"/>
          <p:cNvSpPr txBox="1">
            <a:spLocks/>
          </p:cNvSpPr>
          <p:nvPr/>
        </p:nvSpPr>
        <p:spPr>
          <a:xfrm>
            <a:off x="722843" y="2234067"/>
            <a:ext cx="7920628" cy="2774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1800" b="1" dirty="0">
                <a:latin typeface="Arial"/>
                <a:cs typeface="Arial"/>
              </a:rPr>
              <a:t>Resources in the trillions</a:t>
            </a:r>
          </a:p>
          <a:p>
            <a:pPr marL="514350" indent="-514350" algn="l">
              <a:buFont typeface="+mj-lt"/>
              <a:buAutoNum type="arabicPeriod"/>
            </a:pPr>
            <a:r>
              <a:rPr lang="en-US" sz="1800" b="1" dirty="0">
                <a:latin typeface="Arial"/>
                <a:cs typeface="Arial"/>
              </a:rPr>
              <a:t>New technologies, solutions, innovations</a:t>
            </a:r>
          </a:p>
          <a:p>
            <a:pPr marL="514350" indent="-514350" algn="l">
              <a:buFont typeface="+mj-lt"/>
              <a:buAutoNum type="arabicPeriod"/>
            </a:pPr>
            <a:r>
              <a:rPr lang="en-US" sz="1800" b="1" dirty="0">
                <a:latin typeface="Arial"/>
                <a:cs typeface="Arial"/>
              </a:rPr>
              <a:t>Partnerships, from cities to multinational corporations </a:t>
            </a:r>
          </a:p>
          <a:p>
            <a:pPr marL="514350" indent="-514350" algn="l">
              <a:buFont typeface="+mj-lt"/>
              <a:buAutoNum type="arabicPeriod"/>
            </a:pPr>
            <a:r>
              <a:rPr lang="en-US" sz="1800" b="1" dirty="0">
                <a:latin typeface="Arial"/>
                <a:cs typeface="Arial"/>
              </a:rPr>
              <a:t>Markets, blended finance, policy</a:t>
            </a:r>
          </a:p>
          <a:p>
            <a:pPr marL="514350" indent="-514350" algn="l">
              <a:buFont typeface="+mj-lt"/>
              <a:buAutoNum type="arabicPeriod"/>
            </a:pPr>
            <a:r>
              <a:rPr lang="en-US" sz="1800" b="1" dirty="0">
                <a:latin typeface="Arial"/>
                <a:cs typeface="Arial"/>
              </a:rPr>
              <a:t>Data and evidence</a:t>
            </a:r>
          </a:p>
          <a:p>
            <a:pPr marL="514350" indent="-514350" algn="l">
              <a:buFont typeface="+mj-lt"/>
              <a:buAutoNum type="arabicPeriod"/>
            </a:pPr>
            <a:r>
              <a:rPr lang="en-US" sz="1800" b="1" dirty="0">
                <a:latin typeface="Arial"/>
                <a:cs typeface="Arial"/>
              </a:rPr>
              <a:t>Commitment to future generations</a:t>
            </a:r>
          </a:p>
          <a:p>
            <a:pPr marL="514350" indent="-514350" algn="l">
              <a:buFont typeface="+mj-lt"/>
              <a:buAutoNum type="arabicPeriod"/>
            </a:pPr>
            <a:r>
              <a:rPr lang="en-US" sz="1800" b="1" dirty="0">
                <a:latin typeface="Arial"/>
                <a:cs typeface="Arial"/>
              </a:rPr>
              <a:t>And importantly, continued awareness and education</a:t>
            </a:r>
          </a:p>
        </p:txBody>
      </p:sp>
      <p:pic>
        <p:nvPicPr>
          <p:cNvPr id="10" name="Picture 8" descr="http://cdn.globalgoals.org/2015/07/gg-3goodhealth-englis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96" y="5043140"/>
            <a:ext cx="1721939" cy="172193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6" descr="http://cdn.globalgoals.org/2015/07/gg-9imdustryinnovationandinfrastructure-englis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0850" y="5047217"/>
            <a:ext cx="1717273" cy="171727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9895" y="5053164"/>
            <a:ext cx="3041615" cy="1712551"/>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2272" y="5042869"/>
            <a:ext cx="1717808" cy="1717808"/>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2083" y="5040753"/>
            <a:ext cx="1719724" cy="1719724"/>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94659" y="5043071"/>
            <a:ext cx="1717625" cy="1717625"/>
          </a:xfrm>
          <a:prstGeom prst="rect">
            <a:avLst/>
          </a:prstGeom>
        </p:spPr>
      </p:pic>
      <p:pic>
        <p:nvPicPr>
          <p:cNvPr id="18" name="Picture 1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398117" y="3235764"/>
            <a:ext cx="1705999" cy="1700633"/>
          </a:xfrm>
          <a:prstGeom prst="rect">
            <a:avLst/>
          </a:prstGeom>
        </p:spPr>
      </p:pic>
      <p:pic>
        <p:nvPicPr>
          <p:cNvPr id="19" name="Picture 1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388218" y="1404563"/>
            <a:ext cx="1751204" cy="1697839"/>
          </a:xfrm>
          <a:prstGeom prst="rect">
            <a:avLst/>
          </a:prstGeom>
        </p:spPr>
      </p:pic>
      <p:pic>
        <p:nvPicPr>
          <p:cNvPr id="20" name="Picture 1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594755" y="3213191"/>
            <a:ext cx="1702388" cy="1695361"/>
          </a:xfrm>
          <a:prstGeom prst="rect">
            <a:avLst/>
          </a:prstGeom>
        </p:spPr>
      </p:pic>
      <p:pic>
        <p:nvPicPr>
          <p:cNvPr id="21" name="Picture 2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594754" y="1414494"/>
            <a:ext cx="1688877" cy="1696196"/>
          </a:xfrm>
          <a:prstGeom prst="rect">
            <a:avLst/>
          </a:prstGeom>
        </p:spPr>
      </p:pic>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4" name="TextBox 3"/>
          <p:cNvSpPr txBox="1"/>
          <p:nvPr/>
        </p:nvSpPr>
        <p:spPr>
          <a:xfrm>
            <a:off x="329275" y="1434505"/>
            <a:ext cx="4903848" cy="646331"/>
          </a:xfrm>
          <a:prstGeom prst="rect">
            <a:avLst/>
          </a:prstGeom>
          <a:noFill/>
        </p:spPr>
        <p:txBody>
          <a:bodyPr wrap="square" rtlCol="0">
            <a:spAutoFit/>
          </a:bodyPr>
          <a:lstStyle/>
          <a:p>
            <a:r>
              <a:rPr lang="en-US" b="1" dirty="0">
                <a:latin typeface="Arial"/>
                <a:cs typeface="Arial"/>
              </a:rPr>
              <a:t>BUSINESS UNUSUAL: ACROSS SECTORS, ALL STAKEHOLDERS, NEW APPROACHES</a:t>
            </a:r>
          </a:p>
        </p:txBody>
      </p:sp>
    </p:spTree>
    <p:extLst>
      <p:ext uri="{BB962C8B-B14F-4D97-AF65-F5344CB8AC3E}">
        <p14:creationId xmlns:p14="http://schemas.microsoft.com/office/powerpoint/2010/main" val="209159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3282" y="1263000"/>
            <a:ext cx="5098717" cy="5620803"/>
          </a:xfrm>
          <a:prstGeom prst="rect">
            <a:avLst/>
          </a:prstGeom>
        </p:spPr>
      </p:pic>
      <p:pic>
        <p:nvPicPr>
          <p:cNvPr id="6" name="Picture 5"/>
          <p:cNvPicPr>
            <a:picLocks/>
          </p:cNvPicPr>
          <p:nvPr/>
        </p:nvPicPr>
        <p:blipFill>
          <a:blip r:embed="rId3"/>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600" b="1" dirty="0">
                <a:solidFill>
                  <a:srgbClr val="FFFFFF"/>
                </a:solidFill>
                <a:latin typeface="Arial"/>
                <a:cs typeface="Arial"/>
              </a:rPr>
              <a:t>One Year In: </a:t>
            </a:r>
            <a:br>
              <a:rPr lang="en-US" sz="3600" b="1" dirty="0">
                <a:solidFill>
                  <a:srgbClr val="FFFFFF"/>
                </a:solidFill>
                <a:latin typeface="Arial"/>
                <a:cs typeface="Arial"/>
              </a:rPr>
            </a:br>
            <a:r>
              <a:rPr lang="en-US" sz="3600" b="1" dirty="0">
                <a:solidFill>
                  <a:srgbClr val="FFFFFF"/>
                </a:solidFill>
                <a:latin typeface="Arial"/>
                <a:cs typeface="Arial"/>
              </a:rPr>
              <a:t>What is Being Done?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10" name="Content Placeholder 2"/>
          <p:cNvSpPr txBox="1">
            <a:spLocks/>
          </p:cNvSpPr>
          <p:nvPr/>
        </p:nvSpPr>
        <p:spPr>
          <a:xfrm>
            <a:off x="270219" y="1585443"/>
            <a:ext cx="6597520" cy="50779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charset="2"/>
              <a:buChar char="ü"/>
            </a:pPr>
            <a:r>
              <a:rPr lang="en-US" b="1" dirty="0">
                <a:latin typeface="Arial"/>
                <a:cs typeface="Arial"/>
              </a:rPr>
              <a:t>Governments as early leaders</a:t>
            </a:r>
            <a:r>
              <a:rPr lang="en-US" dirty="0">
                <a:latin typeface="Arial"/>
                <a:cs typeface="Arial"/>
              </a:rPr>
              <a:t>—mapping the SDGs into their national plans </a:t>
            </a:r>
          </a:p>
          <a:p>
            <a:pPr marL="285750" indent="-285750" algn="l">
              <a:buFont typeface="Wingdings" charset="2"/>
              <a:buChar char="ü"/>
            </a:pPr>
            <a:r>
              <a:rPr lang="en-US" b="1" dirty="0">
                <a:latin typeface="Arial"/>
                <a:cs typeface="Arial"/>
              </a:rPr>
              <a:t>Development actors</a:t>
            </a:r>
            <a:r>
              <a:rPr lang="en-US" dirty="0">
                <a:latin typeface="Arial"/>
                <a:cs typeface="Arial"/>
              </a:rPr>
              <a:t> building country capacities; supporting country-owned path; innovative financing</a:t>
            </a:r>
          </a:p>
          <a:p>
            <a:pPr marL="285750" indent="-285750" algn="l">
              <a:buFont typeface="Wingdings" charset="2"/>
              <a:buChar char="ü"/>
            </a:pPr>
            <a:r>
              <a:rPr lang="en-US" b="1" dirty="0">
                <a:latin typeface="Arial"/>
                <a:cs typeface="Arial"/>
              </a:rPr>
              <a:t>Civil society </a:t>
            </a:r>
            <a:r>
              <a:rPr lang="en-US" dirty="0">
                <a:latin typeface="Arial"/>
                <a:cs typeface="Arial"/>
              </a:rPr>
              <a:t>including youth are linking domestic and international approaches; advancing modern approaches to financing development</a:t>
            </a:r>
          </a:p>
          <a:p>
            <a:pPr marL="285750" indent="-285750" algn="l">
              <a:buFont typeface="Wingdings" charset="2"/>
              <a:buChar char="ü"/>
            </a:pPr>
            <a:r>
              <a:rPr lang="en-US" b="1" dirty="0">
                <a:latin typeface="Arial"/>
                <a:cs typeface="Arial"/>
              </a:rPr>
              <a:t>Philanthropic community </a:t>
            </a:r>
            <a:r>
              <a:rPr lang="en-US" dirty="0">
                <a:latin typeface="Arial"/>
                <a:cs typeface="Arial"/>
              </a:rPr>
              <a:t>aligning around the goals; partnering with others</a:t>
            </a:r>
          </a:p>
          <a:p>
            <a:pPr algn="l"/>
            <a:endParaRPr lang="en-US" dirty="0">
              <a:latin typeface="Arial"/>
              <a:cs typeface="Arial"/>
            </a:endParaRPr>
          </a:p>
          <a:p>
            <a:pPr marL="285750" indent="-285750" algn="l">
              <a:buFont typeface="Wingdings" charset="2"/>
              <a:buChar char="ü"/>
            </a:pPr>
            <a:endParaRPr lang="en-US" sz="1800" dirty="0">
              <a:latin typeface="Arial"/>
              <a:cs typeface="Arial"/>
            </a:endParaRPr>
          </a:p>
        </p:txBody>
      </p:sp>
      <p:sp>
        <p:nvSpPr>
          <p:cNvPr id="12" name="Content Placeholder 3"/>
          <p:cNvSpPr txBox="1">
            <a:spLocks/>
          </p:cNvSpPr>
          <p:nvPr/>
        </p:nvSpPr>
        <p:spPr>
          <a:xfrm>
            <a:off x="7255413" y="1615680"/>
            <a:ext cx="4936587" cy="47519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charset="2"/>
              <a:buChar char="ü"/>
            </a:pPr>
            <a:r>
              <a:rPr lang="en-US" sz="2400" b="1" dirty="0">
                <a:latin typeface="Arial"/>
                <a:cs typeface="Arial"/>
              </a:rPr>
              <a:t>Entrepreneurs and innovators</a:t>
            </a:r>
            <a:r>
              <a:rPr lang="en-US" sz="2400" dirty="0">
                <a:latin typeface="Arial"/>
                <a:cs typeface="Arial"/>
              </a:rPr>
              <a:t> as solutions makers toward sustainability</a:t>
            </a:r>
          </a:p>
          <a:p>
            <a:pPr marL="285750" indent="-285750">
              <a:buFont typeface="Wingdings" charset="2"/>
              <a:buChar char="ü"/>
            </a:pPr>
            <a:r>
              <a:rPr lang="en-US" sz="2400" b="1" dirty="0">
                <a:latin typeface="Arial"/>
                <a:cs typeface="Arial"/>
              </a:rPr>
              <a:t>Cities</a:t>
            </a:r>
            <a:r>
              <a:rPr lang="en-US" sz="2400" dirty="0">
                <a:latin typeface="Arial"/>
                <a:cs typeface="Arial"/>
              </a:rPr>
              <a:t> embracing strategies and plans</a:t>
            </a:r>
          </a:p>
          <a:p>
            <a:pPr marL="285750" indent="-285750">
              <a:buFont typeface="Wingdings" charset="2"/>
              <a:buChar char="ü"/>
            </a:pPr>
            <a:r>
              <a:rPr lang="en-US" sz="2400" b="1" dirty="0">
                <a:latin typeface="Arial"/>
                <a:cs typeface="Arial"/>
              </a:rPr>
              <a:t>Private sector </a:t>
            </a:r>
            <a:r>
              <a:rPr lang="en-US" sz="2400" dirty="0">
                <a:latin typeface="Arial"/>
                <a:cs typeface="Arial"/>
              </a:rPr>
              <a:t>including sustainability as core business practices, beyond CSR</a:t>
            </a:r>
          </a:p>
          <a:p>
            <a:pPr marL="285750" indent="-285750">
              <a:buFont typeface="Wingdings" charset="2"/>
              <a:buChar char="ü"/>
            </a:pPr>
            <a:r>
              <a:rPr lang="en-US" sz="2400" b="1" dirty="0">
                <a:latin typeface="Arial"/>
                <a:cs typeface="Arial"/>
              </a:rPr>
              <a:t>Strengthen data production, access and use </a:t>
            </a:r>
            <a:r>
              <a:rPr lang="en-US" sz="2400" dirty="0">
                <a:latin typeface="Arial"/>
                <a:cs typeface="Arial"/>
              </a:rPr>
              <a:t>for decision-making and innovation</a:t>
            </a:r>
          </a:p>
        </p:txBody>
      </p:sp>
    </p:spTree>
    <p:extLst>
      <p:ext uri="{BB962C8B-B14F-4D97-AF65-F5344CB8AC3E}">
        <p14:creationId xmlns:p14="http://schemas.microsoft.com/office/powerpoint/2010/main" val="144056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9747" y="1263000"/>
            <a:ext cx="5912253" cy="5620803"/>
          </a:xfrm>
          <a:prstGeom prst="rect">
            <a:avLst/>
          </a:prstGeom>
        </p:spPr>
      </p:pic>
      <p:pic>
        <p:nvPicPr>
          <p:cNvPr id="6" name="Picture 5"/>
          <p:cNvPicPr>
            <a:picLocks/>
          </p:cNvPicPr>
          <p:nvPr/>
        </p:nvPicPr>
        <p:blipFill>
          <a:blip r:embed="rId3"/>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200" b="1" dirty="0">
                <a:solidFill>
                  <a:srgbClr val="FFFFFF"/>
                </a:solidFill>
                <a:latin typeface="Arial"/>
                <a:cs typeface="Arial"/>
              </a:rPr>
              <a:t>Early Mobilization &amp; Upcoming Moments</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11" name="Content Placeholder 3"/>
          <p:cNvSpPr txBox="1">
            <a:spLocks/>
          </p:cNvSpPr>
          <p:nvPr/>
        </p:nvSpPr>
        <p:spPr>
          <a:xfrm>
            <a:off x="6638559" y="1365511"/>
            <a:ext cx="4936587" cy="47519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2200" b="1" u="sng" dirty="0">
                <a:latin typeface="Arial"/>
                <a:cs typeface="Arial"/>
              </a:rPr>
              <a:t>Upcoming moments: </a:t>
            </a:r>
          </a:p>
          <a:p>
            <a:pPr marL="0" indent="0">
              <a:lnSpc>
                <a:spcPct val="120000"/>
              </a:lnSpc>
              <a:spcBef>
                <a:spcPts val="0"/>
              </a:spcBef>
              <a:buFont typeface="Arial" panose="020B0604020202020204" pitchFamily="34" charset="0"/>
              <a:buNone/>
            </a:pPr>
            <a:r>
              <a:rPr lang="en-US" sz="2200" dirty="0">
                <a:latin typeface="Arial"/>
                <a:cs typeface="Arial"/>
              </a:rPr>
              <a:t>-UN General Assembly (September)</a:t>
            </a:r>
          </a:p>
          <a:p>
            <a:pPr marL="0" indent="0">
              <a:lnSpc>
                <a:spcPct val="120000"/>
              </a:lnSpc>
              <a:spcBef>
                <a:spcPts val="0"/>
              </a:spcBef>
              <a:buFont typeface="Arial" panose="020B0604020202020204" pitchFamily="34" charset="0"/>
              <a:buNone/>
            </a:pPr>
            <a:r>
              <a:rPr lang="en-US" sz="2200" dirty="0">
                <a:latin typeface="Arial"/>
                <a:cs typeface="Arial"/>
              </a:rPr>
              <a:t>-Habitat III; World Food Day; World Polio Day (October)</a:t>
            </a:r>
          </a:p>
          <a:p>
            <a:pPr marL="0" indent="0">
              <a:lnSpc>
                <a:spcPct val="120000"/>
              </a:lnSpc>
              <a:spcBef>
                <a:spcPts val="0"/>
              </a:spcBef>
              <a:buFont typeface="Arial" panose="020B0604020202020204" pitchFamily="34" charset="0"/>
              <a:buNone/>
            </a:pPr>
            <a:r>
              <a:rPr lang="en-US" sz="2200" dirty="0">
                <a:latin typeface="Arial"/>
                <a:cs typeface="Arial"/>
              </a:rPr>
              <a:t>-COP22; #Giving Tuesday (November)</a:t>
            </a:r>
          </a:p>
          <a:p>
            <a:pPr marL="0" indent="0">
              <a:lnSpc>
                <a:spcPct val="120000"/>
              </a:lnSpc>
              <a:spcBef>
                <a:spcPts val="0"/>
              </a:spcBef>
              <a:buFont typeface="Arial" panose="020B0604020202020204" pitchFamily="34" charset="0"/>
              <a:buNone/>
            </a:pPr>
            <a:r>
              <a:rPr lang="en-US" sz="2200" dirty="0">
                <a:latin typeface="Arial"/>
                <a:cs typeface="Arial"/>
              </a:rPr>
              <a:t>-World AIDS Day (December)</a:t>
            </a:r>
          </a:p>
          <a:p>
            <a:pPr marL="0" indent="0">
              <a:lnSpc>
                <a:spcPct val="120000"/>
              </a:lnSpc>
              <a:spcBef>
                <a:spcPts val="0"/>
              </a:spcBef>
              <a:buFont typeface="Arial" panose="020B0604020202020204" pitchFamily="34" charset="0"/>
              <a:buNone/>
            </a:pPr>
            <a:r>
              <a:rPr lang="en-US" sz="2200" dirty="0">
                <a:latin typeface="Arial"/>
                <a:cs typeface="Arial"/>
              </a:rPr>
              <a:t>-Year 2 SDGs (January 2017)</a:t>
            </a:r>
          </a:p>
          <a:p>
            <a:pPr marL="0" indent="0">
              <a:buFont typeface="Arial" panose="020B0604020202020204" pitchFamily="34" charset="0"/>
              <a:buNone/>
            </a:pPr>
            <a:r>
              <a:rPr lang="en-US" sz="2200" dirty="0">
                <a:latin typeface="Arial"/>
                <a:cs typeface="Arial"/>
              </a:rPr>
              <a:t>-International Women’s Day (March 2017)</a:t>
            </a:r>
          </a:p>
          <a:p>
            <a:endParaRPr lang="en-US" dirty="0">
              <a:latin typeface="Arial"/>
              <a:cs typeface="Arial"/>
            </a:endParaRPr>
          </a:p>
        </p:txBody>
      </p:sp>
      <p:sp>
        <p:nvSpPr>
          <p:cNvPr id="15" name="Rectangle 14"/>
          <p:cNvSpPr/>
          <p:nvPr/>
        </p:nvSpPr>
        <p:spPr>
          <a:xfrm>
            <a:off x="271619" y="1332269"/>
            <a:ext cx="6096000" cy="3737433"/>
          </a:xfrm>
          <a:prstGeom prst="rect">
            <a:avLst/>
          </a:prstGeom>
        </p:spPr>
        <p:txBody>
          <a:bodyPr>
            <a:spAutoFit/>
          </a:bodyPr>
          <a:lstStyle/>
          <a:p>
            <a:pPr>
              <a:lnSpc>
                <a:spcPct val="120000"/>
              </a:lnSpc>
            </a:pPr>
            <a:r>
              <a:rPr lang="en-US" sz="2200" b="1" u="sng" dirty="0">
                <a:latin typeface="Arial"/>
                <a:cs typeface="Arial"/>
              </a:rPr>
              <a:t>Illustrative Platforms and efforts:</a:t>
            </a:r>
          </a:p>
          <a:p>
            <a:pPr>
              <a:lnSpc>
                <a:spcPct val="120000"/>
              </a:lnSpc>
              <a:spcBef>
                <a:spcPts val="0"/>
              </a:spcBef>
            </a:pPr>
            <a:r>
              <a:rPr lang="en-US" sz="2200" dirty="0">
                <a:latin typeface="Arial"/>
                <a:cs typeface="Arial"/>
              </a:rPr>
              <a:t>-Impact 2030</a:t>
            </a:r>
          </a:p>
          <a:p>
            <a:pPr>
              <a:lnSpc>
                <a:spcPct val="120000"/>
              </a:lnSpc>
              <a:spcBef>
                <a:spcPts val="0"/>
              </a:spcBef>
            </a:pPr>
            <a:r>
              <a:rPr lang="en-US" sz="2200" dirty="0">
                <a:latin typeface="Arial"/>
                <a:cs typeface="Arial"/>
              </a:rPr>
              <a:t>-Partnership for SDGs</a:t>
            </a:r>
          </a:p>
          <a:p>
            <a:pPr>
              <a:lnSpc>
                <a:spcPct val="120000"/>
              </a:lnSpc>
              <a:spcBef>
                <a:spcPts val="0"/>
              </a:spcBef>
            </a:pPr>
            <a:r>
              <a:rPr lang="en-US" sz="2200" dirty="0">
                <a:latin typeface="Arial"/>
                <a:cs typeface="Arial"/>
              </a:rPr>
              <a:t>-SDG Philanthropy Platform </a:t>
            </a:r>
          </a:p>
          <a:p>
            <a:pPr>
              <a:lnSpc>
                <a:spcPct val="120000"/>
              </a:lnSpc>
              <a:spcBef>
                <a:spcPts val="0"/>
              </a:spcBef>
            </a:pPr>
            <a:r>
              <a:rPr lang="en-US" sz="2200" dirty="0">
                <a:latin typeface="Arial"/>
                <a:cs typeface="Arial"/>
              </a:rPr>
              <a:t>-Business and Sustainable Development Commission</a:t>
            </a:r>
          </a:p>
          <a:p>
            <a:pPr>
              <a:lnSpc>
                <a:spcPct val="120000"/>
              </a:lnSpc>
              <a:spcBef>
                <a:spcPts val="0"/>
              </a:spcBef>
            </a:pPr>
            <a:r>
              <a:rPr lang="en-US" sz="2200" dirty="0">
                <a:latin typeface="Arial"/>
                <a:cs typeface="Arial"/>
              </a:rPr>
              <a:t>-UN Business Action Hub</a:t>
            </a:r>
          </a:p>
          <a:p>
            <a:pPr>
              <a:lnSpc>
                <a:spcPct val="120000"/>
              </a:lnSpc>
              <a:spcBef>
                <a:spcPts val="0"/>
              </a:spcBef>
            </a:pPr>
            <a:r>
              <a:rPr lang="en-US" sz="2200" dirty="0">
                <a:latin typeface="Arial"/>
                <a:cs typeface="Arial"/>
              </a:rPr>
              <a:t>-Global Partnership for Sustainable Development Data</a:t>
            </a:r>
          </a:p>
        </p:txBody>
      </p:sp>
      <p:pic>
        <p:nvPicPr>
          <p:cNvPr id="10" name="Picture 2" descr="https://africauniteblog.files.wordpress.com/2015/09/dsc322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13076" y="4731562"/>
            <a:ext cx="3569328" cy="21264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498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000" b="1" dirty="0">
                <a:solidFill>
                  <a:srgbClr val="FFFFFF"/>
                </a:solidFill>
                <a:latin typeface="Arial"/>
                <a:cs typeface="Arial"/>
              </a:rPr>
              <a:t>Country Ownership &amp; </a:t>
            </a:r>
            <a:r>
              <a:rPr lang="en-US" sz="3000" b="1" dirty="0" err="1">
                <a:solidFill>
                  <a:srgbClr val="FFFFFF"/>
                </a:solidFill>
                <a:latin typeface="Arial"/>
                <a:cs typeface="Arial"/>
              </a:rPr>
              <a:t>Kickstarting</a:t>
            </a:r>
            <a:r>
              <a:rPr lang="en-US" sz="3000" b="1" dirty="0">
                <a:solidFill>
                  <a:srgbClr val="FFFFFF"/>
                </a:solidFill>
                <a:latin typeface="Arial"/>
                <a:cs typeface="Arial"/>
              </a:rPr>
              <a:t> Implementation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10" name="Content Placeholder 2"/>
          <p:cNvSpPr txBox="1">
            <a:spLocks/>
          </p:cNvSpPr>
          <p:nvPr/>
        </p:nvSpPr>
        <p:spPr>
          <a:xfrm>
            <a:off x="285487" y="1301328"/>
            <a:ext cx="11675312" cy="55566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a:buChar char="•"/>
            </a:pPr>
            <a:r>
              <a:rPr lang="en-US" sz="1800" b="1" u="sng" dirty="0">
                <a:latin typeface="Arial"/>
                <a:cs typeface="Arial"/>
              </a:rPr>
              <a:t>High level government coordination: </a:t>
            </a:r>
            <a:r>
              <a:rPr lang="en-US" sz="1800" dirty="0">
                <a:latin typeface="Arial"/>
                <a:cs typeface="Arial"/>
              </a:rPr>
              <a:t>France, Germany, Japan, Mexico and the Republic of Korea initiated inter-ministerial coordination mechanisms </a:t>
            </a:r>
          </a:p>
          <a:p>
            <a:pPr marL="285750" indent="-285750" algn="l">
              <a:lnSpc>
                <a:spcPct val="120000"/>
              </a:lnSpc>
              <a:buFont typeface="Arial"/>
              <a:buChar char="•"/>
            </a:pPr>
            <a:r>
              <a:rPr lang="en-US" sz="1800" b="1" u="sng" dirty="0">
                <a:latin typeface="Arial"/>
                <a:cs typeface="Arial"/>
              </a:rPr>
              <a:t>Planning</a:t>
            </a:r>
            <a:r>
              <a:rPr lang="en-US" sz="1800" b="1" dirty="0">
                <a:latin typeface="Arial"/>
                <a:cs typeface="Arial"/>
              </a:rPr>
              <a:t>: </a:t>
            </a:r>
            <a:r>
              <a:rPr lang="en-US" sz="1800" dirty="0">
                <a:latin typeface="Arial"/>
                <a:cs typeface="Arial"/>
              </a:rPr>
              <a:t>Madagascar’s </a:t>
            </a:r>
            <a:r>
              <a:rPr lang="en-US" sz="1800" b="1" dirty="0">
                <a:latin typeface="Arial"/>
                <a:cs typeface="Arial"/>
              </a:rPr>
              <a:t>National Development Plan </a:t>
            </a:r>
            <a:r>
              <a:rPr lang="en-US" sz="1800" dirty="0">
                <a:latin typeface="Arial"/>
                <a:cs typeface="Arial"/>
              </a:rPr>
              <a:t>for 2015-2019 incorporates the SDGs</a:t>
            </a:r>
            <a:endParaRPr lang="en-US" sz="1800" b="1" u="sng" dirty="0">
              <a:latin typeface="Arial"/>
              <a:cs typeface="Arial"/>
            </a:endParaRPr>
          </a:p>
          <a:p>
            <a:pPr marL="285750" indent="-285750" algn="l">
              <a:lnSpc>
                <a:spcPct val="120000"/>
              </a:lnSpc>
              <a:buFont typeface="Arial"/>
              <a:buChar char="•"/>
            </a:pPr>
            <a:r>
              <a:rPr lang="en-US" sz="1800" b="1" u="sng" dirty="0">
                <a:latin typeface="Arial"/>
                <a:cs typeface="Arial"/>
              </a:rPr>
              <a:t>Integration</a:t>
            </a:r>
            <a:r>
              <a:rPr lang="en-US" sz="1800" b="1" dirty="0">
                <a:latin typeface="Arial"/>
                <a:cs typeface="Arial"/>
              </a:rPr>
              <a:t>: </a:t>
            </a:r>
            <a:r>
              <a:rPr lang="en-US" sz="1800" dirty="0">
                <a:latin typeface="Arial"/>
                <a:cs typeface="Arial"/>
              </a:rPr>
              <a:t>Samoa determining how to </a:t>
            </a:r>
            <a:r>
              <a:rPr lang="en-US" sz="1800" b="1" dirty="0">
                <a:latin typeface="Arial"/>
                <a:cs typeface="Arial"/>
              </a:rPr>
              <a:t>synergize</a:t>
            </a:r>
            <a:r>
              <a:rPr lang="en-US" sz="1800" dirty="0">
                <a:latin typeface="Arial"/>
                <a:cs typeface="Arial"/>
              </a:rPr>
              <a:t> between policy areas, including sustainable development, climate change, resilience and infrastructure</a:t>
            </a:r>
          </a:p>
          <a:p>
            <a:pPr marL="285750" indent="-285750" algn="l">
              <a:lnSpc>
                <a:spcPct val="120000"/>
              </a:lnSpc>
              <a:buFont typeface="Arial"/>
              <a:buChar char="•"/>
            </a:pPr>
            <a:r>
              <a:rPr lang="en-US" sz="1800" b="1" u="sng" dirty="0">
                <a:latin typeface="Arial"/>
                <a:cs typeface="Arial"/>
              </a:rPr>
              <a:t>Communications</a:t>
            </a:r>
            <a:r>
              <a:rPr lang="en-US" sz="1800" b="1" dirty="0">
                <a:latin typeface="Arial"/>
                <a:cs typeface="Arial"/>
              </a:rPr>
              <a:t>: </a:t>
            </a:r>
            <a:r>
              <a:rPr lang="en-US" sz="1800" dirty="0">
                <a:latin typeface="Arial"/>
                <a:cs typeface="Arial"/>
              </a:rPr>
              <a:t>Sierra Leone published a </a:t>
            </a:r>
            <a:r>
              <a:rPr lang="en-US" sz="1800" b="1" dirty="0">
                <a:latin typeface="Arial"/>
                <a:cs typeface="Arial"/>
              </a:rPr>
              <a:t>simplified version of the SDGs</a:t>
            </a:r>
            <a:r>
              <a:rPr lang="en-US" sz="1800" dirty="0">
                <a:latin typeface="Arial"/>
                <a:cs typeface="Arial"/>
              </a:rPr>
              <a:t>, and held workshops with local communities</a:t>
            </a:r>
          </a:p>
          <a:p>
            <a:pPr marL="285750" indent="-285750" algn="l">
              <a:lnSpc>
                <a:spcPct val="120000"/>
              </a:lnSpc>
              <a:buFont typeface="Arial"/>
              <a:buChar char="•"/>
            </a:pPr>
            <a:r>
              <a:rPr lang="en-US" sz="1800" b="1" u="sng" dirty="0">
                <a:latin typeface="Arial"/>
                <a:cs typeface="Arial"/>
              </a:rPr>
              <a:t>Means of implementation</a:t>
            </a:r>
            <a:r>
              <a:rPr lang="en-US" sz="1800" b="1" dirty="0">
                <a:latin typeface="Arial"/>
                <a:cs typeface="Arial"/>
              </a:rPr>
              <a:t>: </a:t>
            </a:r>
            <a:r>
              <a:rPr lang="en-US" sz="1800" dirty="0">
                <a:latin typeface="Arial"/>
                <a:cs typeface="Arial"/>
              </a:rPr>
              <a:t>Madagascar </a:t>
            </a:r>
            <a:r>
              <a:rPr lang="en-US" sz="1800" b="1" dirty="0">
                <a:latin typeface="Arial"/>
                <a:cs typeface="Arial"/>
              </a:rPr>
              <a:t>reforming public finance management</a:t>
            </a:r>
            <a:r>
              <a:rPr lang="en-US" sz="1800" dirty="0">
                <a:latin typeface="Arial"/>
                <a:cs typeface="Arial"/>
              </a:rPr>
              <a:t>, supported by the IMF and others; preparing a medium-term strategy for </a:t>
            </a:r>
            <a:r>
              <a:rPr lang="en-US" sz="1800" b="1" dirty="0">
                <a:latin typeface="Arial"/>
                <a:cs typeface="Arial"/>
              </a:rPr>
              <a:t>domestic resources mobilization</a:t>
            </a:r>
          </a:p>
          <a:p>
            <a:pPr marL="285750" indent="-285750" algn="l">
              <a:lnSpc>
                <a:spcPct val="120000"/>
              </a:lnSpc>
              <a:buFont typeface="Arial"/>
              <a:buChar char="•"/>
            </a:pPr>
            <a:r>
              <a:rPr lang="en-US" sz="1800" b="1" u="sng" dirty="0">
                <a:latin typeface="Arial"/>
                <a:cs typeface="Arial"/>
              </a:rPr>
              <a:t>Mainstreaming</a:t>
            </a:r>
            <a:r>
              <a:rPr lang="en-US" sz="1800" b="1" dirty="0">
                <a:latin typeface="Arial"/>
                <a:cs typeface="Arial"/>
              </a:rPr>
              <a:t>: </a:t>
            </a:r>
            <a:r>
              <a:rPr lang="en-US" sz="1800" dirty="0">
                <a:latin typeface="Arial"/>
                <a:cs typeface="Arial"/>
              </a:rPr>
              <a:t>Finland placed </a:t>
            </a:r>
            <a:r>
              <a:rPr lang="en-US" sz="1800" b="1" dirty="0">
                <a:latin typeface="Arial"/>
                <a:cs typeface="Arial"/>
              </a:rPr>
              <a:t>gender equality</a:t>
            </a:r>
            <a:r>
              <a:rPr lang="en-US" sz="1800" dirty="0">
                <a:latin typeface="Arial"/>
                <a:cs typeface="Arial"/>
              </a:rPr>
              <a:t> at the core of its approach to implementation</a:t>
            </a:r>
          </a:p>
          <a:p>
            <a:pPr marL="285750" indent="-285750" algn="l">
              <a:lnSpc>
                <a:spcPct val="120000"/>
              </a:lnSpc>
              <a:buFont typeface="Arial"/>
              <a:buChar char="•"/>
            </a:pPr>
            <a:r>
              <a:rPr lang="en-US" sz="1800" b="1" u="sng" dirty="0">
                <a:latin typeface="Arial"/>
                <a:cs typeface="Arial"/>
              </a:rPr>
              <a:t>Inclusiveness</a:t>
            </a:r>
            <a:r>
              <a:rPr lang="en-US" sz="1800" b="1" dirty="0">
                <a:latin typeface="Arial"/>
                <a:cs typeface="Arial"/>
              </a:rPr>
              <a:t>: </a:t>
            </a:r>
            <a:r>
              <a:rPr lang="en-US" sz="1800" dirty="0">
                <a:latin typeface="Arial"/>
                <a:cs typeface="Arial"/>
              </a:rPr>
              <a:t>Norway engaging </a:t>
            </a:r>
            <a:r>
              <a:rPr lang="en-US" sz="1800" b="1" dirty="0">
                <a:latin typeface="Arial"/>
                <a:cs typeface="Arial"/>
              </a:rPr>
              <a:t>indigenous peoples’ assembly </a:t>
            </a:r>
            <a:r>
              <a:rPr lang="en-US" sz="1800" dirty="0">
                <a:latin typeface="Arial"/>
                <a:cs typeface="Arial"/>
              </a:rPr>
              <a:t>(the Sami Parliament) in formal SDG consultation mechanisms</a:t>
            </a:r>
          </a:p>
          <a:p>
            <a:pPr marL="285750" indent="-285750" algn="l">
              <a:lnSpc>
                <a:spcPct val="120000"/>
              </a:lnSpc>
              <a:buFont typeface="Arial"/>
              <a:buChar char="•"/>
            </a:pPr>
            <a:r>
              <a:rPr lang="en-US" sz="1800" b="1" u="sng" dirty="0">
                <a:latin typeface="Arial"/>
                <a:cs typeface="Arial"/>
              </a:rPr>
              <a:t>Data and monitoring</a:t>
            </a:r>
            <a:r>
              <a:rPr lang="en-US" sz="1800" b="1" dirty="0">
                <a:latin typeface="Arial"/>
                <a:cs typeface="Arial"/>
              </a:rPr>
              <a:t>: </a:t>
            </a:r>
            <a:r>
              <a:rPr lang="en-US" sz="1800" dirty="0">
                <a:latin typeface="Arial"/>
                <a:cs typeface="Arial"/>
              </a:rPr>
              <a:t>Venezuela’s National Institute of Statistics </a:t>
            </a:r>
            <a:r>
              <a:rPr lang="en-US" sz="1800" b="1" dirty="0">
                <a:latin typeface="Arial"/>
                <a:cs typeface="Arial"/>
              </a:rPr>
              <a:t>disaggregating data about the most vulnerable</a:t>
            </a:r>
            <a:endParaRPr lang="en-US" sz="1800" u="sng" dirty="0">
              <a:latin typeface="Arial"/>
              <a:cs typeface="Arial"/>
            </a:endParaRPr>
          </a:p>
        </p:txBody>
      </p:sp>
    </p:spTree>
    <p:extLst>
      <p:ext uri="{BB962C8B-B14F-4D97-AF65-F5344CB8AC3E}">
        <p14:creationId xmlns:p14="http://schemas.microsoft.com/office/powerpoint/2010/main" val="201247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200" b="1" dirty="0">
                <a:solidFill>
                  <a:srgbClr val="FFFFFF"/>
                </a:solidFill>
                <a:latin typeface="Arial"/>
                <a:cs typeface="Arial"/>
              </a:rPr>
              <a:t>United States Leadership</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10" name="Content Placeholder 2"/>
          <p:cNvSpPr txBox="1">
            <a:spLocks/>
          </p:cNvSpPr>
          <p:nvPr/>
        </p:nvSpPr>
        <p:spPr>
          <a:xfrm>
            <a:off x="285487" y="1541124"/>
            <a:ext cx="11132760" cy="48083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endParaRPr lang="en-US" sz="1800" b="1" i="1" dirty="0">
              <a:latin typeface="Arial"/>
              <a:cs typeface="Arial"/>
            </a:endParaRPr>
          </a:p>
          <a:p>
            <a:pPr>
              <a:lnSpc>
                <a:spcPct val="120000"/>
              </a:lnSpc>
            </a:pPr>
            <a:r>
              <a:rPr lang="en-US" sz="1800" b="1" i="1" dirty="0">
                <a:latin typeface="Arial"/>
                <a:cs typeface="Arial"/>
              </a:rPr>
              <a:t>“[W]e start by understanding that this next chapter of development cannot fall victim to the old divides between developed nations and developing ones. Poverty, growing inequality exists in all of our nations, and all of our nations have work to do. And that includes here in the United States</a:t>
            </a:r>
            <a:r>
              <a:rPr lang="is-IS" sz="1800" b="1" i="1" dirty="0">
                <a:latin typeface="Arial"/>
                <a:cs typeface="Arial"/>
              </a:rPr>
              <a:t>…Here in this country, the wealthiest nation on Earth, we’re still working every day to perfect our union, and to be more equal and more just, and to treat the vulnerable members of our society with value and concern. That’s why, today, I am committing the United States to achieving the Sustainable Development Goals.”</a:t>
            </a:r>
          </a:p>
          <a:p>
            <a:pPr>
              <a:lnSpc>
                <a:spcPct val="120000"/>
              </a:lnSpc>
            </a:pPr>
            <a:endParaRPr lang="is-IS" sz="1800" b="1" i="1" dirty="0">
              <a:latin typeface="Arial"/>
              <a:cs typeface="Arial"/>
            </a:endParaRPr>
          </a:p>
          <a:p>
            <a:pPr>
              <a:lnSpc>
                <a:spcPct val="50000"/>
              </a:lnSpc>
            </a:pPr>
            <a:r>
              <a:rPr lang="is-IS" sz="1800" i="1" dirty="0">
                <a:latin typeface="Arial"/>
                <a:cs typeface="Arial"/>
              </a:rPr>
              <a:t>President Obama, September 27, 2015</a:t>
            </a:r>
          </a:p>
          <a:p>
            <a:pPr>
              <a:lnSpc>
                <a:spcPct val="50000"/>
              </a:lnSpc>
            </a:pPr>
            <a:r>
              <a:rPr lang="is-IS" sz="1800" i="1" dirty="0">
                <a:latin typeface="Arial"/>
                <a:cs typeface="Arial"/>
              </a:rPr>
              <a:t>United Nations SDG Summit</a:t>
            </a:r>
            <a:endParaRPr lang="en-US" sz="1800" i="1" dirty="0">
              <a:latin typeface="Arial"/>
              <a:cs typeface="Arial"/>
            </a:endParaRPr>
          </a:p>
        </p:txBody>
      </p:sp>
      <p:pic>
        <p:nvPicPr>
          <p:cNvPr id="4" name="Picture 3" descr="barry.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4705" y="4018417"/>
            <a:ext cx="4257295" cy="2839583"/>
          </a:xfrm>
          <a:prstGeom prst="rect">
            <a:avLst/>
          </a:prstGeom>
        </p:spPr>
      </p:pic>
    </p:spTree>
    <p:extLst>
      <p:ext uri="{BB962C8B-B14F-4D97-AF65-F5344CB8AC3E}">
        <p14:creationId xmlns:p14="http://schemas.microsoft.com/office/powerpoint/2010/main" val="157519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65723"/>
            <a:ext cx="11614750" cy="882626"/>
          </a:xfrm>
        </p:spPr>
        <p:txBody>
          <a:bodyPr>
            <a:noAutofit/>
          </a:bodyPr>
          <a:lstStyle/>
          <a:p>
            <a:pPr algn="l"/>
            <a:r>
              <a:rPr lang="en-US" sz="3200" b="1" dirty="0">
                <a:solidFill>
                  <a:srgbClr val="FFFFFF"/>
                </a:solidFill>
                <a:latin typeface="Arial"/>
                <a:cs typeface="Arial"/>
              </a:rPr>
              <a:t>United States &amp; Implementation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7" name="TextBox 6"/>
          <p:cNvSpPr txBox="1"/>
          <p:nvPr/>
        </p:nvSpPr>
        <p:spPr>
          <a:xfrm>
            <a:off x="-162132" y="301272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10" name="Content Placeholder 2"/>
          <p:cNvSpPr txBox="1">
            <a:spLocks/>
          </p:cNvSpPr>
          <p:nvPr/>
        </p:nvSpPr>
        <p:spPr>
          <a:xfrm>
            <a:off x="285487" y="1541124"/>
            <a:ext cx="11132760" cy="48083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a:buChar char="•"/>
            </a:pPr>
            <a:endParaRPr lang="en-US" sz="1400" b="1" dirty="0">
              <a:latin typeface="Arial"/>
              <a:cs typeface="Aria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4412" y="1291040"/>
            <a:ext cx="6052049" cy="5566959"/>
          </a:xfrm>
          <a:prstGeom prst="rect">
            <a:avLst/>
          </a:prstGeom>
        </p:spPr>
      </p:pic>
      <p:sp>
        <p:nvSpPr>
          <p:cNvPr id="4" name="Rectangle 3"/>
          <p:cNvSpPr/>
          <p:nvPr/>
        </p:nvSpPr>
        <p:spPr>
          <a:xfrm>
            <a:off x="0" y="1223455"/>
            <a:ext cx="6096000" cy="5401481"/>
          </a:xfrm>
          <a:prstGeom prst="rect">
            <a:avLst/>
          </a:prstGeom>
        </p:spPr>
        <p:txBody>
          <a:bodyPr>
            <a:spAutoFit/>
          </a:bodyPr>
          <a:lstStyle/>
          <a:p>
            <a:pPr>
              <a:lnSpc>
                <a:spcPct val="120000"/>
              </a:lnSpc>
            </a:pPr>
            <a:r>
              <a:rPr lang="en-US" b="1" dirty="0">
                <a:solidFill>
                  <a:srgbClr val="FF0000"/>
                </a:solidFill>
                <a:latin typeface="Arial"/>
                <a:cs typeface="Arial"/>
              </a:rPr>
              <a:t>USG-WIDE AND DOMESTIC</a:t>
            </a:r>
          </a:p>
          <a:p>
            <a:pPr>
              <a:lnSpc>
                <a:spcPct val="120000"/>
              </a:lnSpc>
            </a:pPr>
            <a:endParaRPr lang="en-US" b="1" dirty="0">
              <a:solidFill>
                <a:srgbClr val="FF0000"/>
              </a:solidFill>
              <a:latin typeface="Arial"/>
              <a:cs typeface="Arial"/>
            </a:endParaRPr>
          </a:p>
          <a:p>
            <a:pPr marL="285750" indent="-285750">
              <a:lnSpc>
                <a:spcPct val="120000"/>
              </a:lnSpc>
              <a:buFont typeface="Wingdings" charset="2"/>
              <a:buChar char="ü"/>
            </a:pPr>
            <a:r>
              <a:rPr lang="en-US" b="1" dirty="0">
                <a:latin typeface="Arial"/>
                <a:cs typeface="Arial"/>
              </a:rPr>
              <a:t>Convening inter-ministerial coordination meetings</a:t>
            </a:r>
          </a:p>
          <a:p>
            <a:pPr marL="285750" indent="-285750">
              <a:lnSpc>
                <a:spcPct val="120000"/>
              </a:lnSpc>
              <a:buFont typeface="Wingdings" charset="2"/>
              <a:buChar char="ü"/>
            </a:pPr>
            <a:r>
              <a:rPr lang="en-US" b="1" dirty="0">
                <a:latin typeface="Arial"/>
                <a:cs typeface="Arial"/>
              </a:rPr>
              <a:t>Engaging domestic policy agencies to assess current progress to SDGs</a:t>
            </a:r>
          </a:p>
          <a:p>
            <a:pPr marL="285750" indent="-285750">
              <a:lnSpc>
                <a:spcPct val="120000"/>
              </a:lnSpc>
              <a:buFont typeface="Wingdings" charset="2"/>
              <a:buChar char="ü"/>
            </a:pPr>
            <a:r>
              <a:rPr lang="en-US" b="1" dirty="0">
                <a:latin typeface="Arial"/>
                <a:cs typeface="Arial"/>
              </a:rPr>
              <a:t>Developing statistics that will be publicly accessible via a national reporting platform</a:t>
            </a:r>
          </a:p>
          <a:p>
            <a:pPr marL="285750" indent="-285750">
              <a:lnSpc>
                <a:spcPct val="120000"/>
              </a:lnSpc>
              <a:buFont typeface="Wingdings" charset="2"/>
              <a:buChar char="ü"/>
            </a:pPr>
            <a:r>
              <a:rPr lang="en-US" b="1" dirty="0">
                <a:latin typeface="Arial"/>
                <a:cs typeface="Arial"/>
              </a:rPr>
              <a:t>Individual USG agencies embracing SDG framework into planning and programs:</a:t>
            </a:r>
          </a:p>
          <a:p>
            <a:pPr marL="742950" lvl="1" indent="-285750">
              <a:lnSpc>
                <a:spcPct val="120000"/>
              </a:lnSpc>
              <a:buFont typeface="Wingdings" charset="2"/>
              <a:buChar char="§"/>
            </a:pPr>
            <a:r>
              <a:rPr lang="en-US" dirty="0">
                <a:latin typeface="Arial"/>
                <a:cs typeface="Arial"/>
              </a:rPr>
              <a:t>Department of </a:t>
            </a:r>
            <a:r>
              <a:rPr lang="en-US" dirty="0" err="1">
                <a:latin typeface="Arial"/>
                <a:cs typeface="Arial"/>
              </a:rPr>
              <a:t>Justic</a:t>
            </a:r>
            <a:endParaRPr lang="en-US" dirty="0">
              <a:latin typeface="Arial"/>
              <a:cs typeface="Arial"/>
            </a:endParaRPr>
          </a:p>
          <a:p>
            <a:pPr marL="742950" lvl="1" indent="-285750">
              <a:lnSpc>
                <a:spcPct val="120000"/>
              </a:lnSpc>
              <a:buFont typeface="Wingdings" charset="2"/>
              <a:buChar char="§"/>
            </a:pPr>
            <a:r>
              <a:rPr lang="en-US" dirty="0">
                <a:latin typeface="Arial"/>
                <a:cs typeface="Arial"/>
              </a:rPr>
              <a:t>Interagency Council on Homelessness</a:t>
            </a:r>
            <a:endParaRPr lang="en-US" b="1" dirty="0">
              <a:latin typeface="Arial"/>
              <a:cs typeface="Arial"/>
            </a:endParaRPr>
          </a:p>
          <a:p>
            <a:pPr marL="285750" indent="-285750">
              <a:lnSpc>
                <a:spcPct val="120000"/>
              </a:lnSpc>
              <a:buFont typeface="Wingdings" charset="2"/>
              <a:buChar char="ü"/>
            </a:pPr>
            <a:r>
              <a:rPr lang="en-US" b="1" dirty="0">
                <a:latin typeface="Arial"/>
                <a:cs typeface="Arial"/>
              </a:rPr>
              <a:t>Legislative support:</a:t>
            </a:r>
          </a:p>
          <a:p>
            <a:pPr marL="742950" lvl="1" indent="-285750">
              <a:lnSpc>
                <a:spcPct val="120000"/>
              </a:lnSpc>
              <a:buFont typeface="Wingdings" charset="2"/>
              <a:buChar char="§"/>
            </a:pPr>
            <a:r>
              <a:rPr lang="en-US" b="1" dirty="0">
                <a:latin typeface="Arial"/>
                <a:cs typeface="Arial"/>
              </a:rPr>
              <a:t> </a:t>
            </a:r>
            <a:r>
              <a:rPr lang="en-US" dirty="0">
                <a:latin typeface="Arial"/>
                <a:cs typeface="Arial"/>
              </a:rPr>
              <a:t>Global Food Security Act</a:t>
            </a:r>
          </a:p>
          <a:p>
            <a:pPr marL="742950" lvl="1" indent="-285750">
              <a:lnSpc>
                <a:spcPct val="120000"/>
              </a:lnSpc>
              <a:buFont typeface="Wingdings" charset="2"/>
              <a:buChar char="§"/>
            </a:pPr>
            <a:r>
              <a:rPr lang="en-US" dirty="0">
                <a:latin typeface="Arial"/>
                <a:cs typeface="Arial"/>
              </a:rPr>
              <a:t> Electrify Africa Act</a:t>
            </a:r>
            <a:endParaRPr lang="en-US" b="1" dirty="0">
              <a:latin typeface="Arial"/>
              <a:cs typeface="Arial"/>
            </a:endParaRPr>
          </a:p>
          <a:p>
            <a:pPr marL="285750" indent="-285750">
              <a:lnSpc>
                <a:spcPct val="120000"/>
              </a:lnSpc>
              <a:buFont typeface="Wingdings" charset="2"/>
              <a:buChar char="ü"/>
            </a:pPr>
            <a:r>
              <a:rPr lang="en-US" b="1" dirty="0">
                <a:latin typeface="Arial"/>
                <a:cs typeface="Arial"/>
              </a:rPr>
              <a:t>US Cities’ leadership</a:t>
            </a:r>
          </a:p>
          <a:p>
            <a:pPr marL="285750" indent="-285750">
              <a:lnSpc>
                <a:spcPct val="120000"/>
              </a:lnSpc>
              <a:buFont typeface="Wingdings" charset="2"/>
              <a:buChar char="ü"/>
            </a:pPr>
            <a:r>
              <a:rPr lang="en-US" b="1" dirty="0">
                <a:latin typeface="Arial"/>
                <a:cs typeface="Arial"/>
              </a:rPr>
              <a:t>Philanthropies involvement and education</a:t>
            </a:r>
          </a:p>
        </p:txBody>
      </p:sp>
      <p:sp>
        <p:nvSpPr>
          <p:cNvPr id="11" name="Rectangle 10"/>
          <p:cNvSpPr/>
          <p:nvPr/>
        </p:nvSpPr>
        <p:spPr>
          <a:xfrm>
            <a:off x="6088356" y="1273856"/>
            <a:ext cx="6103644" cy="5660012"/>
          </a:xfrm>
          <a:prstGeom prst="rect">
            <a:avLst/>
          </a:prstGeom>
        </p:spPr>
        <p:txBody>
          <a:bodyPr wrap="square">
            <a:spAutoFit/>
          </a:bodyPr>
          <a:lstStyle/>
          <a:p>
            <a:pPr>
              <a:lnSpc>
                <a:spcPct val="120000"/>
              </a:lnSpc>
            </a:pPr>
            <a:r>
              <a:rPr lang="en-US" b="1" dirty="0">
                <a:solidFill>
                  <a:srgbClr val="FF0000"/>
                </a:solidFill>
                <a:latin typeface="Arial"/>
                <a:cs typeface="Arial"/>
              </a:rPr>
              <a:t>DEVELOPMENT AND DIPLOMACY EFFORTS</a:t>
            </a:r>
          </a:p>
          <a:p>
            <a:pPr>
              <a:lnSpc>
                <a:spcPct val="120000"/>
              </a:lnSpc>
            </a:pPr>
            <a:endParaRPr lang="en-US" sz="1400" b="1" dirty="0">
              <a:solidFill>
                <a:srgbClr val="FF0000"/>
              </a:solidFill>
              <a:latin typeface="Arial"/>
              <a:cs typeface="Arial"/>
            </a:endParaRPr>
          </a:p>
          <a:p>
            <a:pPr marL="285750" indent="-285750">
              <a:lnSpc>
                <a:spcPct val="120000"/>
              </a:lnSpc>
              <a:buFont typeface="Wingdings" charset="2"/>
              <a:buChar char="ü"/>
            </a:pPr>
            <a:r>
              <a:rPr lang="en-US" b="1" dirty="0">
                <a:latin typeface="Arial"/>
                <a:cs typeface="Arial"/>
              </a:rPr>
              <a:t>USAID building country capacity to partner countries</a:t>
            </a:r>
          </a:p>
          <a:p>
            <a:pPr marL="285750" indent="-285750">
              <a:lnSpc>
                <a:spcPct val="120000"/>
              </a:lnSpc>
              <a:buFont typeface="Wingdings" charset="2"/>
              <a:buChar char="ü"/>
            </a:pPr>
            <a:r>
              <a:rPr lang="en-US" b="1" dirty="0">
                <a:latin typeface="Arial"/>
                <a:cs typeface="Arial"/>
              </a:rPr>
              <a:t>Committing to diverse financing and partnerships</a:t>
            </a:r>
          </a:p>
          <a:p>
            <a:pPr marL="285750" indent="-285750">
              <a:lnSpc>
                <a:spcPct val="120000"/>
              </a:lnSpc>
              <a:buFont typeface="Wingdings" charset="2"/>
              <a:buChar char="ü"/>
            </a:pPr>
            <a:r>
              <a:rPr lang="en-US" b="1" dirty="0">
                <a:latin typeface="Arial"/>
                <a:cs typeface="Arial"/>
              </a:rPr>
              <a:t>USAID and DOS underscoring SDGs for all overseas posts</a:t>
            </a:r>
          </a:p>
          <a:p>
            <a:pPr marL="285750" indent="-285750">
              <a:lnSpc>
                <a:spcPct val="120000"/>
              </a:lnSpc>
              <a:buFont typeface="Wingdings" charset="2"/>
              <a:buChar char="ü"/>
            </a:pPr>
            <a:r>
              <a:rPr lang="en-US" b="1" dirty="0">
                <a:latin typeface="Arial"/>
                <a:cs typeface="Arial"/>
              </a:rPr>
              <a:t>USAID and DOS linking SDG framework to country-level strategic planning processes</a:t>
            </a:r>
          </a:p>
          <a:p>
            <a:pPr marL="285750" indent="-285750">
              <a:lnSpc>
                <a:spcPct val="120000"/>
              </a:lnSpc>
              <a:buFont typeface="Wingdings" charset="2"/>
              <a:buChar char="ü"/>
            </a:pPr>
            <a:r>
              <a:rPr lang="en-US" b="1" dirty="0">
                <a:latin typeface="Arial"/>
                <a:cs typeface="Arial"/>
              </a:rPr>
              <a:t>Millennium Challenge Corporation compact development alignment</a:t>
            </a:r>
          </a:p>
          <a:p>
            <a:pPr marL="285750" indent="-285750">
              <a:lnSpc>
                <a:spcPct val="120000"/>
              </a:lnSpc>
              <a:buFont typeface="Wingdings" charset="2"/>
              <a:buChar char="ü"/>
            </a:pPr>
            <a:r>
              <a:rPr lang="en-US" b="1" dirty="0">
                <a:latin typeface="Arial"/>
                <a:cs typeface="Arial"/>
              </a:rPr>
              <a:t>Championing data:</a:t>
            </a:r>
          </a:p>
          <a:p>
            <a:pPr marL="742950" lvl="1" indent="-285750">
              <a:lnSpc>
                <a:spcPct val="120000"/>
              </a:lnSpc>
              <a:buFont typeface="Wingdings" charset="2"/>
              <a:buChar char="§"/>
            </a:pPr>
            <a:r>
              <a:rPr lang="en-US" dirty="0">
                <a:latin typeface="Arial"/>
                <a:cs typeface="Arial"/>
              </a:rPr>
              <a:t>Global Partnership for Sustainable Development Data</a:t>
            </a:r>
          </a:p>
          <a:p>
            <a:pPr marL="742950" lvl="1" indent="-285750">
              <a:lnSpc>
                <a:spcPct val="120000"/>
              </a:lnSpc>
              <a:buFont typeface="Wingdings" charset="2"/>
              <a:buChar char="§"/>
            </a:pPr>
            <a:r>
              <a:rPr lang="en-US" dirty="0">
                <a:latin typeface="Arial"/>
                <a:cs typeface="Arial"/>
              </a:rPr>
              <a:t>The Global Open Data for Agriculture and Nutrition (GODAN) partnership; new data sets on health, gender, climate resilience and governance</a:t>
            </a:r>
            <a:endParaRPr lang="en-US" dirty="0"/>
          </a:p>
        </p:txBody>
      </p:sp>
    </p:spTree>
    <p:extLst>
      <p:ext uri="{BB962C8B-B14F-4D97-AF65-F5344CB8AC3E}">
        <p14:creationId xmlns:p14="http://schemas.microsoft.com/office/powerpoint/2010/main" val="325055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23441"/>
            <a:ext cx="11614750" cy="882626"/>
          </a:xfrm>
        </p:spPr>
        <p:txBody>
          <a:bodyPr>
            <a:noAutofit/>
          </a:bodyPr>
          <a:lstStyle/>
          <a:p>
            <a:pPr algn="l"/>
            <a:r>
              <a:rPr lang="en-US" sz="3200" b="1" dirty="0">
                <a:solidFill>
                  <a:srgbClr val="FFFFFF"/>
                </a:solidFill>
                <a:latin typeface="Arial"/>
                <a:cs typeface="Arial"/>
              </a:rPr>
              <a:t>United Nations Foundation:</a:t>
            </a:r>
            <a:br>
              <a:rPr lang="en-US" sz="3200" b="1" dirty="0">
                <a:solidFill>
                  <a:srgbClr val="FFFFFF"/>
                </a:solidFill>
                <a:latin typeface="Arial"/>
                <a:cs typeface="Arial"/>
              </a:rPr>
            </a:br>
            <a:r>
              <a:rPr lang="en-US" sz="3200" b="1" dirty="0">
                <a:solidFill>
                  <a:srgbClr val="FFFFFF"/>
                </a:solidFill>
                <a:latin typeface="Arial"/>
                <a:cs typeface="Arial"/>
              </a:rPr>
              <a:t>Mission and Role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
        <p:nvSpPr>
          <p:cNvPr id="4" name="Rectangle 3"/>
          <p:cNvSpPr/>
          <p:nvPr/>
        </p:nvSpPr>
        <p:spPr>
          <a:xfrm>
            <a:off x="1468508" y="2704397"/>
            <a:ext cx="9254984" cy="954107"/>
          </a:xfrm>
          <a:prstGeom prst="rect">
            <a:avLst/>
          </a:prstGeom>
        </p:spPr>
        <p:txBody>
          <a:bodyPr wrap="square">
            <a:spAutoFit/>
          </a:bodyPr>
          <a:lstStyle/>
          <a:p>
            <a:pPr algn="ctr"/>
            <a:r>
              <a:rPr lang="en-US" sz="2800" b="1" dirty="0">
                <a:solidFill>
                  <a:srgbClr val="0D0D0D"/>
                </a:solidFill>
                <a:latin typeface="Arial"/>
                <a:cs typeface="Arial"/>
              </a:rPr>
              <a:t>To support and strengthen the United Nations as a platform for effective global problem solving </a:t>
            </a:r>
          </a:p>
        </p:txBody>
      </p:sp>
      <p:sp>
        <p:nvSpPr>
          <p:cNvPr id="25" name="Rectangle 24"/>
          <p:cNvSpPr/>
          <p:nvPr/>
        </p:nvSpPr>
        <p:spPr>
          <a:xfrm>
            <a:off x="1468508" y="5043832"/>
            <a:ext cx="9254984" cy="954107"/>
          </a:xfrm>
          <a:prstGeom prst="rect">
            <a:avLst/>
          </a:prstGeom>
        </p:spPr>
        <p:txBody>
          <a:bodyPr wrap="square">
            <a:spAutoFit/>
          </a:bodyPr>
          <a:lstStyle/>
          <a:p>
            <a:pPr algn="ctr"/>
            <a:r>
              <a:rPr lang="en-US" sz="2800" b="1" dirty="0">
                <a:solidFill>
                  <a:srgbClr val="0D0D0D"/>
                </a:solidFill>
                <a:latin typeface="Arial"/>
                <a:cs typeface="Arial"/>
              </a:rPr>
              <a:t>We connect people, resources and ideas </a:t>
            </a:r>
          </a:p>
          <a:p>
            <a:pPr algn="ctr"/>
            <a:r>
              <a:rPr lang="en-US" sz="2800" b="1" dirty="0">
                <a:solidFill>
                  <a:srgbClr val="0D0D0D"/>
                </a:solidFill>
                <a:latin typeface="Arial"/>
                <a:cs typeface="Arial"/>
              </a:rPr>
              <a:t>to the UN to address global challenges </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0536" y="1921910"/>
            <a:ext cx="790928" cy="790928"/>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0058" y="4249586"/>
            <a:ext cx="790928" cy="790928"/>
          </a:xfrm>
          <a:prstGeom prst="rect">
            <a:avLst/>
          </a:prstGeom>
        </p:spPr>
      </p:pic>
    </p:spTree>
    <p:extLst>
      <p:ext uri="{BB962C8B-B14F-4D97-AF65-F5344CB8AC3E}">
        <p14:creationId xmlns:p14="http://schemas.microsoft.com/office/powerpoint/2010/main" val="423854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Content Placeholder 2"/>
          <p:cNvSpPr>
            <a:spLocks noGrp="1"/>
          </p:cNvSpPr>
          <p:nvPr>
            <p:ph idx="1"/>
          </p:nvPr>
        </p:nvSpPr>
        <p:spPr>
          <a:xfrm>
            <a:off x="167710" y="120241"/>
            <a:ext cx="10515600" cy="730887"/>
          </a:xfrm>
        </p:spPr>
        <p:txBody>
          <a:bodyPr>
            <a:normAutofit/>
          </a:bodyPr>
          <a:lstStyle/>
          <a:p>
            <a:pPr marL="0" indent="0">
              <a:buNone/>
            </a:pPr>
            <a:r>
              <a:rPr lang="en-US" sz="4200" b="1" dirty="0">
                <a:solidFill>
                  <a:schemeClr val="bg1"/>
                </a:solidFill>
                <a:latin typeface="Arial"/>
                <a:cs typeface="Arial"/>
              </a:rPr>
              <a:t>What can you do?</a:t>
            </a:r>
          </a:p>
        </p:txBody>
      </p:sp>
      <p:sp>
        <p:nvSpPr>
          <p:cNvPr id="7" name="Content Placeholder 2"/>
          <p:cNvSpPr txBox="1">
            <a:spLocks/>
          </p:cNvSpPr>
          <p:nvPr/>
        </p:nvSpPr>
        <p:spPr>
          <a:xfrm>
            <a:off x="436370" y="1097279"/>
            <a:ext cx="10551585" cy="4181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solidFill>
                <a:latin typeface="Arial"/>
                <a:cs typeface="Arial"/>
              </a:rPr>
              <a:t>Tell Everyone about the #</a:t>
            </a:r>
            <a:r>
              <a:rPr lang="en-US" sz="1800" b="1" dirty="0" err="1">
                <a:solidFill>
                  <a:schemeClr val="bg1"/>
                </a:solidFill>
                <a:latin typeface="Arial"/>
                <a:cs typeface="Arial"/>
              </a:rPr>
              <a:t>GlobalGoals</a:t>
            </a:r>
            <a:endParaRPr lang="en-US" sz="1800" b="1" dirty="0">
              <a:solidFill>
                <a:schemeClr val="bg1"/>
              </a:solidFill>
              <a:latin typeface="Arial"/>
              <a:cs typeface="Arial"/>
            </a:endParaRPr>
          </a:p>
          <a:p>
            <a:r>
              <a:rPr lang="en-US" sz="1800" b="1" dirty="0">
                <a:solidFill>
                  <a:schemeClr val="bg1"/>
                </a:solidFill>
                <a:latin typeface="Arial"/>
                <a:cs typeface="Arial"/>
              </a:rPr>
              <a:t>Champion a goal, or the entire agenda</a:t>
            </a:r>
          </a:p>
          <a:p>
            <a:r>
              <a:rPr lang="en-US" sz="1800" b="1" dirty="0">
                <a:solidFill>
                  <a:schemeClr val="bg1"/>
                </a:solidFill>
                <a:latin typeface="Arial"/>
                <a:cs typeface="Arial"/>
              </a:rPr>
              <a:t>Put the global goals emblem on your site to indicate your support</a:t>
            </a:r>
          </a:p>
          <a:p>
            <a:r>
              <a:rPr lang="en-US" sz="1800" b="1" dirty="0">
                <a:solidFill>
                  <a:schemeClr val="bg1"/>
                </a:solidFill>
                <a:latin typeface="Arial"/>
                <a:cs typeface="Arial"/>
              </a:rPr>
              <a:t>Embrace new and different partnerships; join platforms &amp; engage the UN</a:t>
            </a:r>
          </a:p>
          <a:p>
            <a:r>
              <a:rPr lang="en-US" sz="1800" b="1" dirty="0">
                <a:solidFill>
                  <a:schemeClr val="bg1"/>
                </a:solidFill>
                <a:latin typeface="Arial"/>
                <a:cs typeface="Arial"/>
              </a:rPr>
              <a:t>Convene different actors; encourage industry-wide action in US and abroad</a:t>
            </a:r>
          </a:p>
          <a:p>
            <a:r>
              <a:rPr lang="en-US" sz="1800" b="1" dirty="0">
                <a:solidFill>
                  <a:schemeClr val="bg1"/>
                </a:solidFill>
                <a:latin typeface="Arial"/>
                <a:cs typeface="Arial"/>
              </a:rPr>
              <a:t>Measure and provide data on your programs within the SDG framework</a:t>
            </a:r>
          </a:p>
          <a:p>
            <a:r>
              <a:rPr lang="en-US" sz="1800" b="1" dirty="0">
                <a:solidFill>
                  <a:schemeClr val="bg1"/>
                </a:solidFill>
                <a:latin typeface="Arial"/>
                <a:cs typeface="Arial"/>
              </a:rPr>
              <a:t>Deliver technical expertise and knowledge</a:t>
            </a:r>
          </a:p>
          <a:p>
            <a:r>
              <a:rPr lang="en-US" sz="1800" b="1" dirty="0">
                <a:solidFill>
                  <a:schemeClr val="bg1"/>
                </a:solidFill>
                <a:latin typeface="Arial"/>
                <a:cs typeface="Arial"/>
              </a:rPr>
              <a:t>Focus on last mile populations and the “Leave No One Behind” agenda</a:t>
            </a:r>
          </a:p>
          <a:p>
            <a:r>
              <a:rPr lang="en-US" sz="1800" b="1" dirty="0">
                <a:solidFill>
                  <a:schemeClr val="bg1"/>
                </a:solidFill>
                <a:latin typeface="Arial"/>
                <a:cs typeface="Arial"/>
              </a:rPr>
              <a:t>Engage in the digital conversation and tie global goals to your work</a:t>
            </a:r>
          </a:p>
        </p:txBody>
      </p:sp>
    </p:spTree>
    <p:extLst>
      <p:ext uri="{BB962C8B-B14F-4D97-AF65-F5344CB8AC3E}">
        <p14:creationId xmlns:p14="http://schemas.microsoft.com/office/powerpoint/2010/main" val="175516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8669" y="133709"/>
            <a:ext cx="581486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Resources</a:t>
            </a:r>
          </a:p>
        </p:txBody>
      </p:sp>
      <p:sp>
        <p:nvSpPr>
          <p:cNvPr id="3" name="Slide Number Placeholder 2"/>
          <p:cNvSpPr>
            <a:spLocks noGrp="1"/>
          </p:cNvSpPr>
          <p:nvPr>
            <p:ph type="sldNum" sz="quarter" idx="12"/>
          </p:nvPr>
        </p:nvSpPr>
        <p:spPr/>
        <p:txBody>
          <a:bodyPr/>
          <a:lstStyle/>
          <a:p>
            <a:fld id="{32B04E70-9572-9340-902F-0317EC432A63}" type="slidenum">
              <a:rPr lang="en-US" smtClean="0"/>
              <a:t>21</a:t>
            </a:fld>
            <a:endParaRPr lang="en-US"/>
          </a:p>
        </p:txBody>
      </p:sp>
      <p:sp>
        <p:nvSpPr>
          <p:cNvPr id="4" name="Rectangle 3"/>
          <p:cNvSpPr/>
          <p:nvPr/>
        </p:nvSpPr>
        <p:spPr>
          <a:xfrm>
            <a:off x="1524000" y="6762464"/>
            <a:ext cx="9144000" cy="97559"/>
          </a:xfrm>
          <a:prstGeom prst="rect">
            <a:avLst/>
          </a:prstGeom>
          <a:solidFill>
            <a:srgbClr val="E32E51"/>
          </a:solidFill>
          <a:ln>
            <a:solidFill>
              <a:srgbClr val="E32E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84205" y="595374"/>
            <a:ext cx="10383795" cy="6432530"/>
          </a:xfrm>
          <a:prstGeom prst="rect">
            <a:avLst/>
          </a:prstGeom>
          <a:noFill/>
        </p:spPr>
        <p:txBody>
          <a:bodyPr wrap="square" rtlCol="0">
            <a:spAutoFit/>
          </a:bodyPr>
          <a:lstStyle/>
          <a:p>
            <a:pPr algn="ctr"/>
            <a:r>
              <a:rPr lang="en-US" sz="1200" b="1" dirty="0">
                <a:solidFill>
                  <a:srgbClr val="E32E51"/>
                </a:solidFill>
                <a:latin typeface="Arial" panose="020B0604020202020204" pitchFamily="34" charset="0"/>
                <a:cs typeface="Arial" panose="020B0604020202020204" pitchFamily="34" charset="0"/>
              </a:rPr>
              <a:t>Websites </a:t>
            </a:r>
          </a:p>
          <a:p>
            <a:pPr algn="ctr"/>
            <a:r>
              <a:rPr lang="en-US" sz="1200" dirty="0">
                <a:solidFill>
                  <a:srgbClr val="000000"/>
                </a:solidFill>
                <a:latin typeface="Arial" panose="020B0604020202020204" pitchFamily="34" charset="0"/>
                <a:cs typeface="Arial" panose="020B0604020202020204" pitchFamily="34" charset="0"/>
                <a:hlinkClick r:id="rId2"/>
              </a:rPr>
              <a:t>www.globalgoals.org</a:t>
            </a:r>
            <a:endParaRPr lang="en-US"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hlinkClick r:id="rId3"/>
              </a:rPr>
              <a:t>UN Foundation: www.unfoundation.org</a:t>
            </a:r>
            <a:endParaRPr lang="en-US" sz="1200" dirty="0">
              <a:solidFill>
                <a:srgbClr val="000000"/>
              </a:solidFill>
              <a:latin typeface="Arial" panose="020B0604020202020204" pitchFamily="34" charset="0"/>
              <a:cs typeface="Arial" panose="020B0604020202020204" pitchFamily="34" charset="0"/>
              <a:hlinkClick r:id="rId4"/>
            </a:endParaRPr>
          </a:p>
          <a:p>
            <a:pPr algn="ctr"/>
            <a:r>
              <a:rPr lang="en-US" sz="1200" dirty="0">
                <a:solidFill>
                  <a:srgbClr val="000000"/>
                </a:solidFill>
                <a:latin typeface="Arial" panose="020B0604020202020204" pitchFamily="34" charset="0"/>
                <a:cs typeface="Arial" panose="020B0604020202020204" pitchFamily="34" charset="0"/>
                <a:hlinkClick r:id="rId4"/>
              </a:rPr>
              <a:t>Project Everyone: www.projecteveryone.org</a:t>
            </a:r>
            <a:endParaRPr lang="en-US"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hlinkClick r:id="rId5"/>
              </a:rPr>
              <a:t>UNDP: www.undp.org/</a:t>
            </a:r>
            <a:endParaRPr lang="en-US" sz="1200" dirty="0">
              <a:solidFill>
                <a:srgbClr val="000000"/>
              </a:solidFill>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SDG Philanthropy Platform: </a:t>
            </a:r>
            <a:r>
              <a:rPr lang="en-US" sz="1200" dirty="0">
                <a:solidFill>
                  <a:srgbClr val="000000"/>
                </a:solidFill>
                <a:latin typeface="Arial" panose="020B0604020202020204" pitchFamily="34" charset="0"/>
                <a:cs typeface="Arial" panose="020B0604020202020204" pitchFamily="34" charset="0"/>
                <a:hlinkClick r:id="rId6"/>
              </a:rPr>
              <a:t>http://sdgfunders.org/sdgs/</a:t>
            </a:r>
            <a:r>
              <a:rPr lang="en-US" sz="1200" dirty="0">
                <a:solidFill>
                  <a:srgbClr val="000000"/>
                </a:solidFill>
                <a:latin typeface="Arial" panose="020B0604020202020204" pitchFamily="34" charset="0"/>
                <a:cs typeface="Arial" panose="020B0604020202020204" pitchFamily="34" charset="0"/>
              </a:rPr>
              <a:t> </a:t>
            </a:r>
          </a:p>
          <a:p>
            <a:pPr algn="ctr"/>
            <a:r>
              <a:rPr lang="en-US" sz="1200" dirty="0">
                <a:solidFill>
                  <a:srgbClr val="000000"/>
                </a:solidFill>
                <a:latin typeface="Arial" panose="020B0604020202020204" pitchFamily="34" charset="0"/>
                <a:cs typeface="Arial" panose="020B0604020202020204" pitchFamily="34" charset="0"/>
              </a:rPr>
              <a:t>Business and Sustainable Development Commission: </a:t>
            </a:r>
            <a:r>
              <a:rPr lang="en-US" sz="1200" dirty="0">
                <a:solidFill>
                  <a:srgbClr val="000000"/>
                </a:solidFill>
                <a:latin typeface="Arial" panose="020B0604020202020204" pitchFamily="34" charset="0"/>
                <a:cs typeface="Arial" panose="020B0604020202020204" pitchFamily="34" charset="0"/>
                <a:hlinkClick r:id="rId7"/>
              </a:rPr>
              <a:t>http://businesscommission.org/</a:t>
            </a:r>
            <a:r>
              <a:rPr lang="en-US" sz="1200" dirty="0">
                <a:solidFill>
                  <a:srgbClr val="000000"/>
                </a:solidFill>
                <a:latin typeface="Arial" panose="020B0604020202020204" pitchFamily="34" charset="0"/>
                <a:cs typeface="Arial" panose="020B0604020202020204" pitchFamily="34" charset="0"/>
              </a:rPr>
              <a:t> </a:t>
            </a:r>
          </a:p>
          <a:p>
            <a:pPr algn="ctr"/>
            <a:r>
              <a:rPr lang="en-US" sz="1200" dirty="0">
                <a:solidFill>
                  <a:srgbClr val="000000"/>
                </a:solidFill>
                <a:latin typeface="Arial" panose="020B0604020202020204" pitchFamily="34" charset="0"/>
                <a:cs typeface="Arial" panose="020B0604020202020204" pitchFamily="34" charset="0"/>
              </a:rPr>
              <a:t>Impact 2030: </a:t>
            </a:r>
            <a:r>
              <a:rPr lang="en-US" sz="1200" dirty="0">
                <a:solidFill>
                  <a:srgbClr val="000000"/>
                </a:solidFill>
                <a:latin typeface="Arial" panose="020B0604020202020204" pitchFamily="34" charset="0"/>
                <a:cs typeface="Arial" panose="020B0604020202020204" pitchFamily="34" charset="0"/>
                <a:hlinkClick r:id="rId8"/>
              </a:rPr>
              <a:t>http://www.impact2030.com/</a:t>
            </a:r>
            <a:r>
              <a:rPr lang="en-US" sz="1200" dirty="0">
                <a:solidFill>
                  <a:srgbClr val="000000"/>
                </a:solidFill>
                <a:latin typeface="Arial" panose="020B0604020202020204" pitchFamily="34" charset="0"/>
                <a:cs typeface="Arial" panose="020B0604020202020204" pitchFamily="34" charset="0"/>
              </a:rPr>
              <a:t> </a:t>
            </a:r>
          </a:p>
          <a:p>
            <a:pPr algn="ctr"/>
            <a:r>
              <a:rPr lang="en-US" sz="1200" dirty="0">
                <a:solidFill>
                  <a:srgbClr val="000000"/>
                </a:solidFill>
                <a:latin typeface="Arial" panose="020B0604020202020204" pitchFamily="34" charset="0"/>
                <a:cs typeface="Arial" panose="020B0604020202020204" pitchFamily="34" charset="0"/>
              </a:rPr>
              <a:t>Partnership for SDGs: </a:t>
            </a:r>
            <a:r>
              <a:rPr lang="en-US" sz="1200" dirty="0">
                <a:solidFill>
                  <a:srgbClr val="000000"/>
                </a:solidFill>
                <a:latin typeface="Arial" panose="020B0604020202020204" pitchFamily="34" charset="0"/>
                <a:cs typeface="Arial" panose="020B0604020202020204" pitchFamily="34" charset="0"/>
                <a:hlinkClick r:id="rId9"/>
              </a:rPr>
              <a:t>https://sustainabledevelopment.un.org/partnerships/</a:t>
            </a:r>
            <a:r>
              <a:rPr lang="en-US" sz="1200" dirty="0">
                <a:solidFill>
                  <a:srgbClr val="000000"/>
                </a:solidFill>
                <a:latin typeface="Arial" panose="020B0604020202020204" pitchFamily="34" charset="0"/>
                <a:cs typeface="Arial" panose="020B0604020202020204" pitchFamily="34" charset="0"/>
              </a:rPr>
              <a:t> </a:t>
            </a:r>
          </a:p>
          <a:p>
            <a:pPr algn="ctr"/>
            <a:r>
              <a:rPr lang="en-US" sz="1200" dirty="0">
                <a:solidFill>
                  <a:srgbClr val="000000"/>
                </a:solidFill>
                <a:latin typeface="Arial" panose="020B0604020202020204" pitchFamily="34" charset="0"/>
                <a:cs typeface="Arial" panose="020B0604020202020204" pitchFamily="34" charset="0"/>
              </a:rPr>
              <a:t>Global Partnership for Sustainable Development Data: </a:t>
            </a:r>
            <a:r>
              <a:rPr lang="en-US" sz="1200" dirty="0">
                <a:solidFill>
                  <a:srgbClr val="000000"/>
                </a:solidFill>
                <a:latin typeface="Arial" panose="020B0604020202020204" pitchFamily="34" charset="0"/>
                <a:cs typeface="Arial" panose="020B0604020202020204" pitchFamily="34" charset="0"/>
                <a:hlinkClick r:id="rId10"/>
              </a:rPr>
              <a:t>http://www.data4sdgs.org/</a:t>
            </a:r>
            <a:r>
              <a:rPr lang="en-US" sz="1200" dirty="0">
                <a:solidFill>
                  <a:srgbClr val="000000"/>
                </a:solidFill>
                <a:latin typeface="Arial" panose="020B0604020202020204" pitchFamily="34" charset="0"/>
                <a:cs typeface="Arial" panose="020B0604020202020204" pitchFamily="34" charset="0"/>
              </a:rPr>
              <a:t> </a:t>
            </a:r>
          </a:p>
          <a:p>
            <a:pPr algn="ctr"/>
            <a:endParaRPr lang="en-US" sz="1200" dirty="0">
              <a:solidFill>
                <a:srgbClr val="000000"/>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rPr>
              <a:t>Social Media and Around Global Goals Week </a:t>
            </a:r>
            <a:endParaRPr lang="en-US" sz="1200" dirty="0">
              <a:solidFill>
                <a:srgbClr val="000000"/>
              </a:solidFill>
              <a:latin typeface="Arial" panose="020B0604020202020204" pitchFamily="34" charset="0"/>
              <a:cs typeface="Arial" panose="020B0604020202020204" pitchFamily="34" charset="0"/>
            </a:endParaRPr>
          </a:p>
          <a:p>
            <a:pPr algn="ctr"/>
            <a:r>
              <a:rPr lang="en-US" sz="1200" b="1" i="1" dirty="0">
                <a:solidFill>
                  <a:srgbClr val="000000"/>
                </a:solidFill>
                <a:latin typeface="Arial" panose="020B0604020202020204" pitchFamily="34" charset="0"/>
                <a:cs typeface="Arial" panose="020B0604020202020204" pitchFamily="34" charset="0"/>
              </a:rPr>
              <a:t>Facebook </a:t>
            </a:r>
          </a:p>
          <a:p>
            <a:pPr algn="ctr"/>
            <a:r>
              <a:rPr lang="en-US" sz="1200" b="1" dirty="0">
                <a:solidFill>
                  <a:srgbClr val="E32E51"/>
                </a:solidFill>
                <a:latin typeface="Arial" panose="020B0604020202020204" pitchFamily="34" charset="0"/>
                <a:cs typeface="Arial" panose="020B0604020202020204" pitchFamily="34" charset="0"/>
                <a:hlinkClick r:id="rId11"/>
              </a:rPr>
              <a:t>Global Goals: </a:t>
            </a:r>
            <a:r>
              <a:rPr lang="en-US" sz="1200" dirty="0">
                <a:solidFill>
                  <a:srgbClr val="E32E51"/>
                </a:solidFill>
                <a:latin typeface="Arial" panose="020B0604020202020204" pitchFamily="34" charset="0"/>
                <a:cs typeface="Arial" panose="020B0604020202020204" pitchFamily="34" charset="0"/>
                <a:hlinkClick r:id="rId11"/>
              </a:rPr>
              <a:t>facebook.com/globalgoals.org</a:t>
            </a:r>
            <a:endParaRPr lang="en-US" sz="1200" dirty="0">
              <a:solidFill>
                <a:srgbClr val="E32E51"/>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hlinkClick r:id="rId12"/>
              </a:rPr>
              <a:t>UNF: </a:t>
            </a:r>
            <a:r>
              <a:rPr lang="en-US" sz="1200" dirty="0">
                <a:solidFill>
                  <a:srgbClr val="E32E51"/>
                </a:solidFill>
                <a:latin typeface="Arial" panose="020B0604020202020204" pitchFamily="34" charset="0"/>
                <a:cs typeface="Arial" panose="020B0604020202020204" pitchFamily="34" charset="0"/>
                <a:hlinkClick r:id="rId12"/>
              </a:rPr>
              <a:t>facebook.com/unitednationsfoundation</a:t>
            </a:r>
            <a:endParaRPr lang="en-US" sz="1200" dirty="0">
              <a:solidFill>
                <a:srgbClr val="E32E51"/>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hlinkClick r:id="rId13"/>
              </a:rPr>
              <a:t>UNDP: </a:t>
            </a:r>
            <a:r>
              <a:rPr lang="en-US" sz="1200" dirty="0">
                <a:solidFill>
                  <a:srgbClr val="E32E51"/>
                </a:solidFill>
                <a:latin typeface="Arial" panose="020B0604020202020204" pitchFamily="34" charset="0"/>
                <a:cs typeface="Arial" panose="020B0604020202020204" pitchFamily="34" charset="0"/>
                <a:hlinkClick r:id="rId13"/>
              </a:rPr>
              <a:t>facebook.com/UNDP/</a:t>
            </a:r>
            <a:endParaRPr lang="en-US" sz="1200" dirty="0">
              <a:solidFill>
                <a:srgbClr val="000000"/>
              </a:solidFill>
              <a:latin typeface="Arial" panose="020B0604020202020204" pitchFamily="34" charset="0"/>
              <a:cs typeface="Arial" panose="020B0604020202020204" pitchFamily="34" charset="0"/>
            </a:endParaRPr>
          </a:p>
          <a:p>
            <a:pPr algn="ctr"/>
            <a:r>
              <a:rPr lang="en-US" sz="1200" b="1" i="1" dirty="0">
                <a:solidFill>
                  <a:srgbClr val="000000"/>
                </a:solidFill>
                <a:latin typeface="Arial" panose="020B0604020202020204" pitchFamily="34" charset="0"/>
                <a:cs typeface="Arial" panose="020B0604020202020204" pitchFamily="34" charset="0"/>
              </a:rPr>
              <a:t>Twitter </a:t>
            </a:r>
          </a:p>
          <a:p>
            <a:pPr algn="ctr"/>
            <a:r>
              <a:rPr lang="en-US" sz="1200" b="1" dirty="0">
                <a:solidFill>
                  <a:srgbClr val="E32E51"/>
                </a:solidFill>
                <a:latin typeface="Arial" panose="020B0604020202020204" pitchFamily="34" charset="0"/>
                <a:cs typeface="Arial" panose="020B0604020202020204" pitchFamily="34" charset="0"/>
                <a:hlinkClick r:id="rId14"/>
              </a:rPr>
              <a:t>Global Goals: </a:t>
            </a:r>
            <a:r>
              <a:rPr lang="en-US" sz="1200" dirty="0">
                <a:solidFill>
                  <a:srgbClr val="E32E51"/>
                </a:solidFill>
                <a:latin typeface="Arial" panose="020B0604020202020204" pitchFamily="34" charset="0"/>
                <a:cs typeface="Arial" panose="020B0604020202020204" pitchFamily="34" charset="0"/>
                <a:hlinkClick r:id="rId14"/>
              </a:rPr>
              <a:t>twitter.com/theglobalgoals</a:t>
            </a:r>
            <a:endParaRPr lang="en-US" sz="1200" dirty="0">
              <a:solidFill>
                <a:srgbClr val="E32E51"/>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hlinkClick r:id="rId15"/>
              </a:rPr>
              <a:t>UNF: </a:t>
            </a:r>
            <a:r>
              <a:rPr lang="en-US" sz="1200" dirty="0">
                <a:solidFill>
                  <a:srgbClr val="E32E51"/>
                </a:solidFill>
                <a:latin typeface="Arial" panose="020B0604020202020204" pitchFamily="34" charset="0"/>
                <a:cs typeface="Arial" panose="020B0604020202020204" pitchFamily="34" charset="0"/>
                <a:hlinkClick r:id="rId15"/>
              </a:rPr>
              <a:t>witter.com/unfoundation</a:t>
            </a:r>
            <a:endParaRPr lang="en-US" sz="1200" dirty="0">
              <a:solidFill>
                <a:srgbClr val="E32E51"/>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hlinkClick r:id="rId16"/>
              </a:rPr>
              <a:t>UNDP: </a:t>
            </a:r>
            <a:r>
              <a:rPr lang="en-US" sz="1200" dirty="0">
                <a:solidFill>
                  <a:srgbClr val="E32E51"/>
                </a:solidFill>
                <a:latin typeface="Arial" panose="020B0604020202020204" pitchFamily="34" charset="0"/>
                <a:cs typeface="Arial" panose="020B0604020202020204" pitchFamily="34" charset="0"/>
                <a:hlinkClick r:id="rId16"/>
              </a:rPr>
              <a:t>twitter.com/UNDP</a:t>
            </a:r>
            <a:endParaRPr lang="en-US" sz="1200" dirty="0">
              <a:solidFill>
                <a:srgbClr val="000000"/>
              </a:solidFill>
              <a:latin typeface="Arial" panose="020B0604020202020204" pitchFamily="34" charset="0"/>
              <a:cs typeface="Arial" panose="020B0604020202020204" pitchFamily="34" charset="0"/>
            </a:endParaRPr>
          </a:p>
          <a:p>
            <a:pPr algn="ctr"/>
            <a:r>
              <a:rPr lang="en-US" sz="1200" b="1" i="1" dirty="0">
                <a:solidFill>
                  <a:srgbClr val="000000"/>
                </a:solidFill>
                <a:latin typeface="Arial" panose="020B0604020202020204" pitchFamily="34" charset="0"/>
                <a:cs typeface="Arial" panose="020B0604020202020204" pitchFamily="34" charset="0"/>
              </a:rPr>
              <a:t>Instagram </a:t>
            </a:r>
          </a:p>
          <a:p>
            <a:pPr algn="ctr"/>
            <a:r>
              <a:rPr lang="en-US" sz="1200" b="1" dirty="0">
                <a:latin typeface="Arial" panose="020B0604020202020204" pitchFamily="34" charset="0"/>
                <a:cs typeface="Arial" panose="020B0604020202020204" pitchFamily="34" charset="0"/>
                <a:hlinkClick r:id="rId17"/>
              </a:rPr>
              <a:t>Global Goals: </a:t>
            </a:r>
            <a:r>
              <a:rPr lang="en-US" sz="1200" dirty="0">
                <a:latin typeface="Arial" panose="020B0604020202020204" pitchFamily="34" charset="0"/>
                <a:cs typeface="Arial" panose="020B0604020202020204" pitchFamily="34" charset="0"/>
                <a:hlinkClick r:id="rId17"/>
              </a:rPr>
              <a:t>instagram.com/theglobalgoals/</a:t>
            </a:r>
            <a:endParaRPr lang="en-US" sz="1200" dirty="0">
              <a:latin typeface="Arial" panose="020B0604020202020204" pitchFamily="34" charset="0"/>
              <a:cs typeface="Arial" panose="020B0604020202020204" pitchFamily="34" charset="0"/>
            </a:endParaRPr>
          </a:p>
          <a:p>
            <a:pPr algn="ctr"/>
            <a:r>
              <a:rPr lang="en-US" sz="1200" b="1" dirty="0">
                <a:solidFill>
                  <a:srgbClr val="000000"/>
                </a:solidFill>
                <a:latin typeface="Arial" panose="020B0604020202020204" pitchFamily="34" charset="0"/>
                <a:cs typeface="Arial" panose="020B0604020202020204" pitchFamily="34" charset="0"/>
                <a:hlinkClick r:id="rId18"/>
              </a:rPr>
              <a:t>UNDP: </a:t>
            </a:r>
            <a:r>
              <a:rPr lang="en-US" sz="1200" dirty="0">
                <a:solidFill>
                  <a:srgbClr val="000000"/>
                </a:solidFill>
                <a:latin typeface="Arial" panose="020B0604020202020204" pitchFamily="34" charset="0"/>
                <a:cs typeface="Arial" panose="020B0604020202020204" pitchFamily="34" charset="0"/>
                <a:hlinkClick r:id="rId18"/>
              </a:rPr>
              <a:t>instagram.com/undp/</a:t>
            </a:r>
            <a:endParaRPr lang="en-US" sz="1200" dirty="0">
              <a:solidFill>
                <a:srgbClr val="000000"/>
              </a:solidFill>
              <a:latin typeface="Arial" panose="020B0604020202020204" pitchFamily="34" charset="0"/>
              <a:cs typeface="Arial" panose="020B0604020202020204" pitchFamily="34" charset="0"/>
            </a:endParaRPr>
          </a:p>
          <a:p>
            <a:pPr algn="ctr"/>
            <a:endParaRPr lang="en-US" sz="1200" b="1" dirty="0">
              <a:solidFill>
                <a:srgbClr val="E32E51"/>
              </a:solidFill>
              <a:latin typeface="Arial" panose="020B0604020202020204" pitchFamily="34" charset="0"/>
              <a:cs typeface="Arial" panose="020B0604020202020204" pitchFamily="34" charset="0"/>
            </a:endParaRPr>
          </a:p>
          <a:p>
            <a:pPr algn="ctr"/>
            <a:r>
              <a:rPr lang="en-US" sz="1200" b="1" dirty="0">
                <a:solidFill>
                  <a:srgbClr val="E32E51"/>
                </a:solidFill>
                <a:latin typeface="Arial" panose="020B0604020202020204" pitchFamily="34" charset="0"/>
                <a:cs typeface="Arial" panose="020B0604020202020204" pitchFamily="34" charset="0"/>
              </a:rPr>
              <a:t>Introductory Readings</a:t>
            </a:r>
            <a:endParaRPr lang="en-US" sz="1200" dirty="0">
              <a:solidFill>
                <a:srgbClr val="000000"/>
              </a:solidFill>
              <a:latin typeface="Arial" panose="020B0604020202020204" pitchFamily="34" charset="0"/>
              <a:cs typeface="Arial" panose="020B0604020202020204" pitchFamily="34" charset="0"/>
            </a:endParaRPr>
          </a:p>
          <a:p>
            <a:pPr algn="ctr"/>
            <a:r>
              <a:rPr lang="en-CA" sz="1200" dirty="0">
                <a:latin typeface="Arial" panose="020B0604020202020204" pitchFamily="34" charset="0"/>
                <a:cs typeface="Arial" panose="020B0604020202020204" pitchFamily="34" charset="0"/>
              </a:rPr>
              <a:t> “The Sustainable Development Agenda: A Primer,” United Nations, 2016, </a:t>
            </a:r>
            <a:r>
              <a:rPr lang="en-CA" sz="1200" u="sng" dirty="0">
                <a:latin typeface="Arial" panose="020B0604020202020204" pitchFamily="34" charset="0"/>
                <a:cs typeface="Arial" panose="020B0604020202020204" pitchFamily="34" charset="0"/>
                <a:hlinkClick r:id="rId19"/>
              </a:rPr>
              <a:t>http://www.un.org/sustainabledevelopment/development-agenda/</a:t>
            </a:r>
            <a:r>
              <a:rPr lang="en-CA"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lgn="ctr"/>
            <a:r>
              <a:rPr lang="en-CA" sz="1200" dirty="0">
                <a:latin typeface="Arial" panose="020B0604020202020204" pitchFamily="34" charset="0"/>
                <a:cs typeface="Arial" panose="020B0604020202020204" pitchFamily="34" charset="0"/>
              </a:rPr>
              <a:t>“Transforming our World: The 2030 Agenda for Sustainable Development,” United Nations, 2015, </a:t>
            </a:r>
            <a:r>
              <a:rPr lang="en-CA" sz="1200" u="sng" dirty="0">
                <a:latin typeface="Arial" panose="020B0604020202020204" pitchFamily="34" charset="0"/>
                <a:cs typeface="Arial" panose="020B0604020202020204" pitchFamily="34" charset="0"/>
                <a:hlinkClick r:id="rId20"/>
              </a:rPr>
              <a:t>https://sustainabledevelopment.un.org/post2015/transformingourworld/publication</a:t>
            </a:r>
            <a:endParaRPr lang="en-US" sz="1200" dirty="0">
              <a:latin typeface="Arial" panose="020B0604020202020204" pitchFamily="34" charset="0"/>
              <a:cs typeface="Arial" panose="020B0604020202020204" pitchFamily="34" charset="0"/>
            </a:endParaRPr>
          </a:p>
          <a:p>
            <a:pPr algn="ctr"/>
            <a:r>
              <a:rPr lang="en-CA" sz="1200" dirty="0">
                <a:latin typeface="Arial" panose="020B0604020202020204" pitchFamily="34" charset="0"/>
                <a:cs typeface="Arial" panose="020B0604020202020204" pitchFamily="34" charset="0"/>
              </a:rPr>
              <a:t> “The Sustainable Development Goals Belong to You,” Ban Ki Moon, LinkedIn Pulse, 2015, </a:t>
            </a:r>
            <a:endParaRPr lang="en-US" sz="1200" dirty="0">
              <a:latin typeface="Arial" panose="020B0604020202020204" pitchFamily="34" charset="0"/>
              <a:cs typeface="Arial" panose="020B0604020202020204" pitchFamily="34" charset="0"/>
            </a:endParaRPr>
          </a:p>
          <a:p>
            <a:pPr algn="ctr"/>
            <a:r>
              <a:rPr lang="en-CA" sz="1200" u="sng" dirty="0">
                <a:latin typeface="Arial" panose="020B0604020202020204" pitchFamily="34" charset="0"/>
                <a:cs typeface="Arial" panose="020B0604020202020204" pitchFamily="34" charset="0"/>
                <a:hlinkClick r:id="rId21"/>
              </a:rPr>
              <a:t>https://www.linkedin.com/pulse/sustainable-development-goals-belong-you-ban-ki-moon</a:t>
            </a:r>
            <a:endParaRPr lang="en-US" sz="1200" dirty="0">
              <a:latin typeface="Arial" panose="020B0604020202020204" pitchFamily="34" charset="0"/>
              <a:cs typeface="Arial" panose="020B0604020202020204" pitchFamily="34" charset="0"/>
            </a:endParaRPr>
          </a:p>
          <a:p>
            <a:pPr algn="ctr"/>
            <a:r>
              <a:rPr lang="en-US" sz="1200" dirty="0">
                <a:solidFill>
                  <a:srgbClr val="000000"/>
                </a:solidFill>
                <a:latin typeface="Arial" panose="020B0604020202020204" pitchFamily="34" charset="0"/>
                <a:cs typeface="Arial" panose="020B0604020202020204" pitchFamily="34" charset="0"/>
              </a:rPr>
              <a:t> “Remarks by President Obama on the Sustainable Development Goals, 2015, </a:t>
            </a:r>
            <a:r>
              <a:rPr lang="en-US" sz="1200" dirty="0">
                <a:solidFill>
                  <a:srgbClr val="000000"/>
                </a:solidFill>
                <a:latin typeface="Arial" panose="020B0604020202020204" pitchFamily="34" charset="0"/>
                <a:cs typeface="Arial" panose="020B0604020202020204" pitchFamily="34" charset="0"/>
                <a:hlinkClick r:id="rId22"/>
              </a:rPr>
              <a:t>https://www.whitehouse.gov/the-press-office/2015/09/27/remarks-president-sustainable-development-goals</a:t>
            </a:r>
            <a:r>
              <a:rPr lang="en-US" sz="1200" dirty="0">
                <a:solidFill>
                  <a:srgbClr val="000000"/>
                </a:solidFill>
                <a:latin typeface="Arial" panose="020B0604020202020204" pitchFamily="34" charset="0"/>
                <a:cs typeface="Arial" panose="020B0604020202020204" pitchFamily="34" charset="0"/>
              </a:rPr>
              <a:t> </a:t>
            </a:r>
          </a:p>
          <a:p>
            <a:endParaRPr lang="en-US" sz="1200" dirty="0">
              <a:solidFill>
                <a:srgbClr val="E32E51"/>
              </a:solidFill>
              <a:latin typeface="Arial" panose="020B0604020202020204" pitchFamily="34" charset="0"/>
              <a:cs typeface="Arial" panose="020B0604020202020204" pitchFamily="34" charset="0"/>
            </a:endParaRPr>
          </a:p>
          <a:p>
            <a:endParaRPr lang="en-US" sz="1600" dirty="0">
              <a:solidFill>
                <a:srgbClr val="E32E51"/>
              </a:solidFill>
              <a:latin typeface="Avenir Book"/>
              <a:cs typeface="Avenir Book"/>
            </a:endParaRPr>
          </a:p>
        </p:txBody>
      </p:sp>
      <p:pic>
        <p:nvPicPr>
          <p:cNvPr id="7" name="Picture 6"/>
          <p:cNvPicPr>
            <a:picLocks/>
          </p:cNvPicPr>
          <p:nvPr/>
        </p:nvPicPr>
        <p:blipFill>
          <a:blip r:embed="rId23" cstate="email">
            <a:extLst>
              <a:ext uri="{28A0092B-C50C-407E-A947-70E740481C1C}">
                <a14:useLocalDpi xmlns:a14="http://schemas.microsoft.com/office/drawing/2010/main"/>
              </a:ext>
            </a:extLst>
          </a:blip>
          <a:stretch>
            <a:fillRect/>
          </a:stretch>
        </p:blipFill>
        <p:spPr>
          <a:xfrm>
            <a:off x="1" y="1"/>
            <a:ext cx="12201144" cy="595373"/>
          </a:xfrm>
          <a:prstGeom prst="rect">
            <a:avLst/>
          </a:prstGeom>
        </p:spPr>
      </p:pic>
    </p:spTree>
    <p:extLst>
      <p:ext uri="{BB962C8B-B14F-4D97-AF65-F5344CB8AC3E}">
        <p14:creationId xmlns:p14="http://schemas.microsoft.com/office/powerpoint/2010/main" val="91645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alphaModFix amt="34000"/>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2864115"/>
          </a:xfrm>
        </p:spPr>
        <p:txBody>
          <a:bodyPr>
            <a:normAutofit/>
          </a:bodyPr>
          <a:lstStyle/>
          <a:p>
            <a:pPr algn="ctr"/>
            <a:r>
              <a:rPr lang="en-US" sz="4800" b="1" dirty="0">
                <a:solidFill>
                  <a:srgbClr val="FFFFFF"/>
                </a:solidFill>
                <a:latin typeface="Arial"/>
                <a:cs typeface="Arial"/>
              </a:rPr>
              <a:t>Learn more</a:t>
            </a:r>
            <a:br>
              <a:rPr lang="en-US" sz="4800" b="1" dirty="0">
                <a:solidFill>
                  <a:srgbClr val="FFFFFF"/>
                </a:solidFill>
                <a:latin typeface="Arial"/>
                <a:cs typeface="Arial"/>
              </a:rPr>
            </a:br>
            <a:r>
              <a:rPr lang="en-US" sz="4800" b="1" dirty="0">
                <a:solidFill>
                  <a:srgbClr val="FFFFFF"/>
                </a:solidFill>
                <a:latin typeface="Arial"/>
                <a:cs typeface="Arial"/>
              </a:rPr>
              <a:t>Tell everyone</a:t>
            </a:r>
            <a:br>
              <a:rPr lang="en-US" sz="4800" b="1" dirty="0">
                <a:solidFill>
                  <a:srgbClr val="FFFFFF"/>
                </a:solidFill>
                <a:latin typeface="Arial"/>
                <a:cs typeface="Arial"/>
              </a:rPr>
            </a:br>
            <a:r>
              <a:rPr lang="en-US" sz="4800" b="1" dirty="0">
                <a:solidFill>
                  <a:srgbClr val="FFFFFF"/>
                </a:solidFill>
                <a:latin typeface="Arial"/>
                <a:cs typeface="Arial"/>
              </a:rPr>
              <a:t>Take action</a:t>
            </a:r>
          </a:p>
        </p:txBody>
      </p:sp>
      <p:sp>
        <p:nvSpPr>
          <p:cNvPr id="14" name="Content Placeholder 2"/>
          <p:cNvSpPr>
            <a:spLocks noGrp="1"/>
          </p:cNvSpPr>
          <p:nvPr>
            <p:ph idx="1"/>
          </p:nvPr>
        </p:nvSpPr>
        <p:spPr>
          <a:xfrm>
            <a:off x="807961" y="2904645"/>
            <a:ext cx="10515600" cy="2094046"/>
          </a:xfrm>
        </p:spPr>
        <p:txBody>
          <a:bodyPr>
            <a:normAutofit/>
          </a:bodyPr>
          <a:lstStyle/>
          <a:p>
            <a:pPr marL="0" lvl="0" indent="0" algn="ctr">
              <a:buNone/>
            </a:pPr>
            <a:r>
              <a:rPr lang="en-US" sz="2400" b="1" dirty="0">
                <a:solidFill>
                  <a:srgbClr val="FFFFFF"/>
                </a:solidFill>
                <a:latin typeface="Arial"/>
                <a:cs typeface="Arial"/>
              </a:rPr>
              <a:t>Follow: @</a:t>
            </a:r>
            <a:r>
              <a:rPr lang="en-US" sz="2400" b="1" dirty="0" err="1">
                <a:solidFill>
                  <a:srgbClr val="FFFFFF"/>
                </a:solidFill>
                <a:latin typeface="Arial"/>
                <a:cs typeface="Arial"/>
              </a:rPr>
              <a:t>unfoundation</a:t>
            </a:r>
            <a:r>
              <a:rPr lang="en-US" sz="2400" b="1" dirty="0">
                <a:solidFill>
                  <a:srgbClr val="FFFFFF"/>
                </a:solidFill>
                <a:latin typeface="Arial"/>
                <a:cs typeface="Arial"/>
              </a:rPr>
              <a:t> and @Post2015_UNF</a:t>
            </a:r>
          </a:p>
          <a:p>
            <a:pPr marL="0" indent="0" algn="ctr">
              <a:buNone/>
            </a:pPr>
            <a:r>
              <a:rPr lang="en-US" sz="2400" b="1" dirty="0">
                <a:solidFill>
                  <a:srgbClr val="FFFFFF"/>
                </a:solidFill>
                <a:latin typeface="Arial"/>
                <a:cs typeface="Arial"/>
              </a:rPr>
              <a:t>Visit: </a:t>
            </a:r>
            <a:r>
              <a:rPr lang="en-US" sz="2400" b="1" dirty="0" err="1">
                <a:solidFill>
                  <a:srgbClr val="FFFFFF"/>
                </a:solidFill>
                <a:latin typeface="Arial"/>
                <a:cs typeface="Arial"/>
              </a:rPr>
              <a:t>www.sustainabledevelopment.un.org</a:t>
            </a:r>
            <a:br>
              <a:rPr lang="en-US" sz="2400" b="1" dirty="0">
                <a:solidFill>
                  <a:srgbClr val="FFFFFF"/>
                </a:solidFill>
                <a:latin typeface="Arial"/>
                <a:cs typeface="Arial"/>
              </a:rPr>
            </a:br>
            <a:br>
              <a:rPr lang="en-US" sz="2400" b="1" dirty="0">
                <a:solidFill>
                  <a:srgbClr val="FFFFFF"/>
                </a:solidFill>
                <a:latin typeface="Arial"/>
                <a:cs typeface="Arial"/>
              </a:rPr>
            </a:br>
            <a:r>
              <a:rPr lang="en-US" sz="2400" b="1" dirty="0" err="1">
                <a:solidFill>
                  <a:srgbClr val="FFFFFF"/>
                </a:solidFill>
                <a:latin typeface="Arial"/>
                <a:cs typeface="Arial"/>
              </a:rPr>
              <a:t>www.GlobalGoals.org</a:t>
            </a:r>
            <a:endParaRPr lang="en-US" sz="2400" b="1" dirty="0">
              <a:solidFill>
                <a:srgbClr val="FFFFFF"/>
              </a:solidFill>
              <a:latin typeface="Arial"/>
              <a:cs typeface="Aria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5301" y="5851448"/>
            <a:ext cx="2397041" cy="56831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6386" y="5255380"/>
            <a:ext cx="1504971" cy="1284395"/>
          </a:xfrm>
          <a:prstGeom prst="rect">
            <a:avLst/>
          </a:prstGeom>
        </p:spPr>
      </p:pic>
    </p:spTree>
    <p:extLst>
      <p:ext uri="{BB962C8B-B14F-4D97-AF65-F5344CB8AC3E}">
        <p14:creationId xmlns:p14="http://schemas.microsoft.com/office/powerpoint/2010/main" val="41347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23441"/>
            <a:ext cx="11614750" cy="882626"/>
          </a:xfrm>
        </p:spPr>
        <p:txBody>
          <a:bodyPr>
            <a:noAutofit/>
          </a:bodyPr>
          <a:lstStyle/>
          <a:p>
            <a:pPr algn="l"/>
            <a:r>
              <a:rPr lang="en-US" sz="4000" b="1" dirty="0">
                <a:solidFill>
                  <a:srgbClr val="FFFFFF"/>
                </a:solidFill>
                <a:latin typeface="Arial"/>
                <a:cs typeface="Arial"/>
              </a:rPr>
              <a:t>UNF’s Approach</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grpSp>
        <p:nvGrpSpPr>
          <p:cNvPr id="10" name="Group 9"/>
          <p:cNvGrpSpPr/>
          <p:nvPr/>
        </p:nvGrpSpPr>
        <p:grpSpPr>
          <a:xfrm>
            <a:off x="3435446" y="2298664"/>
            <a:ext cx="1741479" cy="3383419"/>
            <a:chOff x="2577691" y="1975301"/>
            <a:chExt cx="2113256" cy="3483379"/>
          </a:xfrm>
        </p:grpSpPr>
        <p:sp>
          <p:nvSpPr>
            <p:cNvPr id="11" name="Rectangle 10"/>
            <p:cNvSpPr/>
            <p:nvPr/>
          </p:nvSpPr>
          <p:spPr>
            <a:xfrm>
              <a:off x="2577691" y="3656446"/>
              <a:ext cx="2113256" cy="1802234"/>
            </a:xfrm>
            <a:prstGeom prst="rect">
              <a:avLst/>
            </a:prstGeom>
            <a:solidFill>
              <a:srgbClr val="0E7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We champion the UN and  its value </a:t>
              </a:r>
            </a:p>
          </p:txBody>
        </p:sp>
        <p:sp>
          <p:nvSpPr>
            <p:cNvPr id="12" name="Rectangle 11"/>
            <p:cNvSpPr/>
            <p:nvPr/>
          </p:nvSpPr>
          <p:spPr>
            <a:xfrm>
              <a:off x="2577691" y="1975301"/>
              <a:ext cx="2113256" cy="1802234"/>
            </a:xfrm>
            <a:prstGeom prst="rect">
              <a:avLst/>
            </a:prstGeom>
            <a:solidFill>
              <a:srgbClr val="0E7C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CHAMPION</a:t>
              </a:r>
            </a:p>
          </p:txBody>
        </p:sp>
      </p:grpSp>
      <p:grpSp>
        <p:nvGrpSpPr>
          <p:cNvPr id="13" name="Group 12"/>
          <p:cNvGrpSpPr/>
          <p:nvPr/>
        </p:nvGrpSpPr>
        <p:grpSpPr>
          <a:xfrm>
            <a:off x="1619153" y="2298663"/>
            <a:ext cx="1746504" cy="3383190"/>
            <a:chOff x="355973" y="1970768"/>
            <a:chExt cx="2114050" cy="3487683"/>
          </a:xfrm>
        </p:grpSpPr>
        <p:sp>
          <p:nvSpPr>
            <p:cNvPr id="14" name="Rectangle 13"/>
            <p:cNvSpPr/>
            <p:nvPr/>
          </p:nvSpPr>
          <p:spPr>
            <a:xfrm>
              <a:off x="355973" y="3656217"/>
              <a:ext cx="2112842" cy="1802234"/>
            </a:xfrm>
            <a:prstGeom prst="rect">
              <a:avLst/>
            </a:prstGeom>
            <a:solidFill>
              <a:srgbClr val="0E7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We are a conduit for support and education for the UN  </a:t>
              </a:r>
            </a:p>
          </p:txBody>
        </p:sp>
        <p:sp>
          <p:nvSpPr>
            <p:cNvPr id="15" name="Rectangle 14"/>
            <p:cNvSpPr/>
            <p:nvPr/>
          </p:nvSpPr>
          <p:spPr>
            <a:xfrm>
              <a:off x="357181" y="1970768"/>
              <a:ext cx="2112842" cy="1802234"/>
            </a:xfrm>
            <a:prstGeom prst="rect">
              <a:avLst/>
            </a:prstGeom>
            <a:solidFill>
              <a:srgbClr val="0E7C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CHANNEL</a:t>
              </a:r>
            </a:p>
          </p:txBody>
        </p:sp>
      </p:grpSp>
      <p:grpSp>
        <p:nvGrpSpPr>
          <p:cNvPr id="17" name="Group 16"/>
          <p:cNvGrpSpPr/>
          <p:nvPr/>
        </p:nvGrpSpPr>
        <p:grpSpPr>
          <a:xfrm>
            <a:off x="5222299" y="2307275"/>
            <a:ext cx="1746504" cy="3383419"/>
            <a:chOff x="4796333" y="1975301"/>
            <a:chExt cx="2028631" cy="3483379"/>
          </a:xfrm>
        </p:grpSpPr>
        <p:sp>
          <p:nvSpPr>
            <p:cNvPr id="18" name="Rectangle 17"/>
            <p:cNvSpPr/>
            <p:nvPr/>
          </p:nvSpPr>
          <p:spPr>
            <a:xfrm>
              <a:off x="4796333" y="3656446"/>
              <a:ext cx="2027423" cy="1802234"/>
            </a:xfrm>
            <a:prstGeom prst="rect">
              <a:avLst/>
            </a:prstGeom>
            <a:solidFill>
              <a:srgbClr val="0E7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We promote the UN and UN causes</a:t>
              </a:r>
            </a:p>
          </p:txBody>
        </p:sp>
        <p:sp>
          <p:nvSpPr>
            <p:cNvPr id="19" name="Rectangle 18"/>
            <p:cNvSpPr/>
            <p:nvPr/>
          </p:nvSpPr>
          <p:spPr>
            <a:xfrm>
              <a:off x="4797541" y="1975301"/>
              <a:ext cx="2027423" cy="1802234"/>
            </a:xfrm>
            <a:prstGeom prst="rect">
              <a:avLst/>
            </a:prstGeom>
            <a:solidFill>
              <a:srgbClr val="0E7C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D0D0D"/>
                  </a:solidFill>
                  <a:latin typeface="Arial"/>
                  <a:cs typeface="Arial"/>
                </a:rPr>
                <a:t>COMMUNICATE</a:t>
              </a:r>
            </a:p>
          </p:txBody>
        </p:sp>
      </p:grpSp>
      <p:grpSp>
        <p:nvGrpSpPr>
          <p:cNvPr id="20" name="Group 19"/>
          <p:cNvGrpSpPr/>
          <p:nvPr/>
        </p:nvGrpSpPr>
        <p:grpSpPr>
          <a:xfrm>
            <a:off x="7043686" y="2298664"/>
            <a:ext cx="1741482" cy="3383419"/>
            <a:chOff x="6910661" y="1975301"/>
            <a:chExt cx="2115259" cy="3483379"/>
          </a:xfrm>
        </p:grpSpPr>
        <p:sp>
          <p:nvSpPr>
            <p:cNvPr id="21" name="Rectangle 20"/>
            <p:cNvSpPr/>
            <p:nvPr/>
          </p:nvSpPr>
          <p:spPr>
            <a:xfrm>
              <a:off x="6910661" y="3656446"/>
              <a:ext cx="2115259" cy="1802234"/>
            </a:xfrm>
            <a:prstGeom prst="rect">
              <a:avLst/>
            </a:prstGeom>
            <a:solidFill>
              <a:srgbClr val="0E7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We align actors to further UN goals</a:t>
              </a:r>
            </a:p>
          </p:txBody>
        </p:sp>
        <p:sp>
          <p:nvSpPr>
            <p:cNvPr id="22" name="Rectangle 21"/>
            <p:cNvSpPr/>
            <p:nvPr/>
          </p:nvSpPr>
          <p:spPr>
            <a:xfrm>
              <a:off x="6910661" y="1975301"/>
              <a:ext cx="2115259" cy="1802234"/>
            </a:xfrm>
            <a:prstGeom prst="rect">
              <a:avLst/>
            </a:prstGeom>
            <a:solidFill>
              <a:srgbClr val="0E7C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CONVENE</a:t>
              </a:r>
            </a:p>
          </p:txBody>
        </p:sp>
      </p:grpSp>
      <p:grpSp>
        <p:nvGrpSpPr>
          <p:cNvPr id="23" name="Group 22"/>
          <p:cNvGrpSpPr/>
          <p:nvPr/>
        </p:nvGrpSpPr>
        <p:grpSpPr>
          <a:xfrm>
            <a:off x="8841868" y="2298434"/>
            <a:ext cx="1746504" cy="3383190"/>
            <a:chOff x="355973" y="1970768"/>
            <a:chExt cx="2114050" cy="3487683"/>
          </a:xfrm>
        </p:grpSpPr>
        <p:sp>
          <p:nvSpPr>
            <p:cNvPr id="24" name="Rectangle 23"/>
            <p:cNvSpPr/>
            <p:nvPr/>
          </p:nvSpPr>
          <p:spPr>
            <a:xfrm>
              <a:off x="355973" y="3656217"/>
              <a:ext cx="2112842" cy="1802234"/>
            </a:xfrm>
            <a:prstGeom prst="rect">
              <a:avLst/>
            </a:prstGeom>
            <a:solidFill>
              <a:srgbClr val="0E7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0D0D"/>
                  </a:solidFill>
                  <a:latin typeface="Arial"/>
                  <a:cs typeface="Arial"/>
                </a:rPr>
                <a:t>We are a platform for alliances </a:t>
              </a:r>
            </a:p>
          </p:txBody>
        </p:sp>
        <p:sp>
          <p:nvSpPr>
            <p:cNvPr id="27" name="Rectangle 26"/>
            <p:cNvSpPr/>
            <p:nvPr/>
          </p:nvSpPr>
          <p:spPr>
            <a:xfrm>
              <a:off x="357181" y="1970768"/>
              <a:ext cx="2112842" cy="1802234"/>
            </a:xfrm>
            <a:prstGeom prst="rect">
              <a:avLst/>
            </a:prstGeom>
            <a:solidFill>
              <a:srgbClr val="0E7C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D0D0D"/>
                  </a:solidFill>
                  <a:latin typeface="Arial"/>
                  <a:cs typeface="Arial"/>
                </a:rPr>
                <a:t>COLLABORATE</a:t>
              </a:r>
            </a:p>
          </p:txBody>
        </p:sp>
      </p:grpSp>
    </p:spTree>
    <p:extLst>
      <p:ext uri="{BB962C8B-B14F-4D97-AF65-F5344CB8AC3E}">
        <p14:creationId xmlns:p14="http://schemas.microsoft.com/office/powerpoint/2010/main" val="19121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23441"/>
            <a:ext cx="11614750" cy="882626"/>
          </a:xfrm>
        </p:spPr>
        <p:txBody>
          <a:bodyPr>
            <a:noAutofit/>
          </a:bodyPr>
          <a:lstStyle/>
          <a:p>
            <a:pPr algn="l"/>
            <a:r>
              <a:rPr lang="en-US" sz="4000" b="1" dirty="0">
                <a:solidFill>
                  <a:srgbClr val="FFFFFF"/>
                </a:solidFill>
                <a:latin typeface="Arial"/>
                <a:cs typeface="Arial"/>
              </a:rPr>
              <a:t>UNF’s Alliances &amp; Initiatives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pic>
        <p:nvPicPr>
          <p:cNvPr id="5" name="Picture 4" descr="UNF-campaigns-initiative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7659" y="1854058"/>
            <a:ext cx="9602459" cy="4317580"/>
          </a:xfrm>
          <a:prstGeom prst="rect">
            <a:avLst/>
          </a:prstGeom>
        </p:spPr>
      </p:pic>
    </p:spTree>
    <p:extLst>
      <p:ext uri="{BB962C8B-B14F-4D97-AF65-F5344CB8AC3E}">
        <p14:creationId xmlns:p14="http://schemas.microsoft.com/office/powerpoint/2010/main" val="284695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23441"/>
            <a:ext cx="11614750" cy="882626"/>
          </a:xfrm>
        </p:spPr>
        <p:txBody>
          <a:bodyPr>
            <a:noAutofit/>
          </a:bodyPr>
          <a:lstStyle/>
          <a:p>
            <a:pPr algn="l"/>
            <a:r>
              <a:rPr lang="en-US" sz="3200" b="1" dirty="0">
                <a:solidFill>
                  <a:srgbClr val="FFFFFF"/>
                </a:solidFill>
                <a:latin typeface="Arial"/>
                <a:cs typeface="Arial"/>
              </a:rPr>
              <a:t>A brief timeline of global development &amp; </a:t>
            </a:r>
            <a:br>
              <a:rPr lang="en-US" sz="3200" b="1" dirty="0">
                <a:solidFill>
                  <a:srgbClr val="FFFFFF"/>
                </a:solidFill>
                <a:latin typeface="Arial"/>
                <a:cs typeface="Arial"/>
              </a:rPr>
            </a:br>
            <a:r>
              <a:rPr lang="en-US" sz="3200" b="1" dirty="0">
                <a:solidFill>
                  <a:srgbClr val="FFFFFF"/>
                </a:solidFill>
                <a:latin typeface="Arial"/>
                <a:cs typeface="Arial"/>
              </a:rPr>
              <a:t>the Sustainable Development Goals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9" name="Content Placeholder 2"/>
          <p:cNvSpPr txBox="1">
            <a:spLocks/>
          </p:cNvSpPr>
          <p:nvPr/>
        </p:nvSpPr>
        <p:spPr>
          <a:xfrm>
            <a:off x="216176" y="1908432"/>
            <a:ext cx="3458819" cy="3483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a:cs typeface="Arial"/>
              </a:rPr>
              <a:t>2000-2015: </a:t>
            </a:r>
          </a:p>
          <a:p>
            <a:pPr algn="l"/>
            <a:endParaRPr lang="en-US" b="1" dirty="0">
              <a:latin typeface="Arial"/>
              <a:cs typeface="Arial"/>
            </a:endParaRPr>
          </a:p>
          <a:p>
            <a:pPr algn="l"/>
            <a:r>
              <a:rPr lang="en-US" dirty="0">
                <a:latin typeface="Arial"/>
                <a:cs typeface="Arial"/>
              </a:rPr>
              <a:t>Millennium Development Goals (MDGs) – 8 goals created by the United Nations to reduce poverty in developing countries over 15 years</a:t>
            </a:r>
          </a:p>
        </p:txBody>
      </p:sp>
      <p:sp>
        <p:nvSpPr>
          <p:cNvPr id="10" name="Content Placeholder 2"/>
          <p:cNvSpPr txBox="1">
            <a:spLocks/>
          </p:cNvSpPr>
          <p:nvPr/>
        </p:nvSpPr>
        <p:spPr>
          <a:xfrm>
            <a:off x="4012772" y="1885203"/>
            <a:ext cx="374632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a:cs typeface="Arial"/>
              </a:rPr>
              <a:t>2012-2015: </a:t>
            </a:r>
          </a:p>
          <a:p>
            <a:pPr algn="l"/>
            <a:endParaRPr lang="en-US" b="1" dirty="0">
              <a:latin typeface="Arial"/>
              <a:cs typeface="Arial"/>
            </a:endParaRPr>
          </a:p>
          <a:p>
            <a:pPr algn="l"/>
            <a:r>
              <a:rPr lang="en-US" dirty="0">
                <a:latin typeface="Arial"/>
                <a:cs typeface="Arial"/>
              </a:rPr>
              <a:t>Post-2015 Development Agenda – UN, its member states, civil society, the private sector, philanthropy, and academia began planning for global development after 2015</a:t>
            </a:r>
          </a:p>
        </p:txBody>
      </p:sp>
      <p:sp>
        <p:nvSpPr>
          <p:cNvPr id="11" name="Content Placeholder 2"/>
          <p:cNvSpPr txBox="1">
            <a:spLocks/>
          </p:cNvSpPr>
          <p:nvPr/>
        </p:nvSpPr>
        <p:spPr>
          <a:xfrm>
            <a:off x="8155216" y="1888994"/>
            <a:ext cx="3531810" cy="30033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a:cs typeface="Arial"/>
              </a:rPr>
              <a:t>2015-2030: </a:t>
            </a:r>
          </a:p>
          <a:p>
            <a:pPr algn="l"/>
            <a:endParaRPr lang="en-US" b="1" dirty="0">
              <a:latin typeface="Arial"/>
              <a:cs typeface="Arial"/>
            </a:endParaRPr>
          </a:p>
          <a:p>
            <a:pPr algn="l"/>
            <a:r>
              <a:rPr lang="en-US" dirty="0">
                <a:latin typeface="Arial"/>
                <a:cs typeface="Arial"/>
              </a:rPr>
              <a:t>Sustainable Development Goals – 17 goals to provide a roadmap for </a:t>
            </a:r>
            <a:br>
              <a:rPr lang="en-US" dirty="0">
                <a:latin typeface="Arial"/>
                <a:cs typeface="Arial"/>
              </a:rPr>
            </a:br>
            <a:r>
              <a:rPr lang="en-US" dirty="0">
                <a:latin typeface="Arial"/>
                <a:cs typeface="Arial"/>
              </a:rPr>
              <a:t>eradicating poverty </a:t>
            </a:r>
            <a:br>
              <a:rPr lang="en-US" dirty="0">
                <a:latin typeface="Arial"/>
                <a:cs typeface="Arial"/>
              </a:rPr>
            </a:br>
            <a:r>
              <a:rPr lang="en-US" dirty="0">
                <a:latin typeface="Arial"/>
                <a:cs typeface="Arial"/>
              </a:rPr>
              <a:t>by 2030</a:t>
            </a:r>
          </a:p>
        </p:txBody>
      </p:sp>
      <p:pic>
        <p:nvPicPr>
          <p:cNvPr id="12" name="Picture 11"/>
          <p:cNvPicPr>
            <a:picLocks/>
          </p:cNvPicPr>
          <p:nvPr/>
        </p:nvPicPr>
        <p:blipFill>
          <a:blip r:embed="rId4" cstate="email">
            <a:extLst>
              <a:ext uri="{28A0092B-C50C-407E-A947-70E740481C1C}">
                <a14:useLocalDpi xmlns:a14="http://schemas.microsoft.com/office/drawing/2010/main"/>
              </a:ext>
            </a:extLst>
          </a:blip>
          <a:stretch>
            <a:fillRect/>
          </a:stretch>
        </p:blipFill>
        <p:spPr>
          <a:xfrm rot="5400000">
            <a:off x="1931614" y="3724500"/>
            <a:ext cx="3595555" cy="24094"/>
          </a:xfrm>
          <a:prstGeom prst="rect">
            <a:avLst/>
          </a:prstGeom>
        </p:spPr>
      </p:pic>
      <p:pic>
        <p:nvPicPr>
          <p:cNvPr id="13" name="Picture 12"/>
          <p:cNvPicPr>
            <a:picLocks/>
          </p:cNvPicPr>
          <p:nvPr/>
        </p:nvPicPr>
        <p:blipFill>
          <a:blip r:embed="rId4" cstate="email">
            <a:extLst>
              <a:ext uri="{28A0092B-C50C-407E-A947-70E740481C1C}">
                <a14:useLocalDpi xmlns:a14="http://schemas.microsoft.com/office/drawing/2010/main"/>
              </a:ext>
            </a:extLst>
          </a:blip>
          <a:stretch>
            <a:fillRect/>
          </a:stretch>
        </p:blipFill>
        <p:spPr>
          <a:xfrm rot="5400000">
            <a:off x="6110295" y="3728290"/>
            <a:ext cx="3595555" cy="24094"/>
          </a:xfrm>
          <a:prstGeom prst="rect">
            <a:avLst/>
          </a:prstGeom>
        </p:spPr>
      </p:pic>
      <p:sp>
        <p:nvSpPr>
          <p:cNvPr id="14" name="Right Arrow 13"/>
          <p:cNvSpPr/>
          <p:nvPr/>
        </p:nvSpPr>
        <p:spPr>
          <a:xfrm>
            <a:off x="-1" y="2175274"/>
            <a:ext cx="11646493" cy="683079"/>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Tree>
    <p:extLst>
      <p:ext uri="{BB962C8B-B14F-4D97-AF65-F5344CB8AC3E}">
        <p14:creationId xmlns:p14="http://schemas.microsoft.com/office/powerpoint/2010/main" val="102116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5336439"/>
            <a:ext cx="12191999" cy="1547364"/>
          </a:xfrm>
          <a:prstGeom prst="rect">
            <a:avLst/>
          </a:prstGeom>
        </p:spPr>
      </p:pic>
      <p:pic>
        <p:nvPicPr>
          <p:cNvPr id="6" name="Picture 5"/>
          <p:cNvPicPr>
            <a:picLocks/>
          </p:cNvPicPr>
          <p:nvPr/>
        </p:nvPicPr>
        <p:blipFill>
          <a:blip r:embed="rId3"/>
          <a:stretch>
            <a:fillRect/>
          </a:stretch>
        </p:blipFill>
        <p:spPr>
          <a:xfrm>
            <a:off x="1" y="1"/>
            <a:ext cx="12201144" cy="1242918"/>
          </a:xfrm>
          <a:prstGeom prst="rect">
            <a:avLst/>
          </a:prstGeom>
        </p:spPr>
      </p:pic>
      <p:sp>
        <p:nvSpPr>
          <p:cNvPr id="2" name="Title 1"/>
          <p:cNvSpPr>
            <a:spLocks noGrp="1"/>
          </p:cNvSpPr>
          <p:nvPr>
            <p:ph type="ctrTitle"/>
          </p:nvPr>
        </p:nvSpPr>
        <p:spPr>
          <a:xfrm>
            <a:off x="250141" y="211683"/>
            <a:ext cx="11614750" cy="882626"/>
          </a:xfrm>
        </p:spPr>
        <p:txBody>
          <a:bodyPr>
            <a:noAutofit/>
          </a:bodyPr>
          <a:lstStyle/>
          <a:p>
            <a:pPr algn="l"/>
            <a:br>
              <a:rPr lang="en-US" sz="3200" b="1" dirty="0">
                <a:solidFill>
                  <a:srgbClr val="FFFFFF"/>
                </a:solidFill>
                <a:latin typeface="Arial"/>
                <a:cs typeface="Arial"/>
              </a:rPr>
            </a:br>
            <a:br>
              <a:rPr lang="en-US" sz="3200" b="1" dirty="0">
                <a:solidFill>
                  <a:srgbClr val="FFFFFF"/>
                </a:solidFill>
                <a:latin typeface="Arial"/>
                <a:cs typeface="Arial"/>
              </a:rPr>
            </a:br>
            <a:r>
              <a:rPr lang="en-US" sz="3200" b="1" dirty="0">
                <a:solidFill>
                  <a:srgbClr val="FFFFFF"/>
                </a:solidFill>
                <a:latin typeface="Arial"/>
                <a:cs typeface="Arial"/>
              </a:rPr>
              <a:t>Not Starting from Scratch: </a:t>
            </a:r>
            <a:br>
              <a:rPr lang="en-US" sz="3200" b="1" dirty="0">
                <a:solidFill>
                  <a:srgbClr val="FFFFFF"/>
                </a:solidFill>
                <a:latin typeface="Arial"/>
                <a:cs typeface="Arial"/>
              </a:rPr>
            </a:br>
            <a:r>
              <a:rPr lang="en-US" sz="3200" b="1" dirty="0">
                <a:solidFill>
                  <a:srgbClr val="FFFFFF"/>
                </a:solidFill>
                <a:latin typeface="Arial"/>
                <a:cs typeface="Arial"/>
              </a:rPr>
              <a:t>Building off of the MDGs</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10" name="Content Placeholder 2"/>
          <p:cNvSpPr txBox="1">
            <a:spLocks/>
          </p:cNvSpPr>
          <p:nvPr/>
        </p:nvSpPr>
        <p:spPr>
          <a:xfrm>
            <a:off x="282236" y="1547454"/>
            <a:ext cx="11721607" cy="36403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latin typeface="Arial"/>
                <a:cs typeface="Arial"/>
              </a:rPr>
              <a:t>The MDGs showed that when we get to work &amp; set goals for ourselves, progress happens…</a:t>
            </a:r>
            <a:br>
              <a:rPr lang="en-US" sz="2800" b="1" dirty="0">
                <a:latin typeface="Arial"/>
                <a:cs typeface="Arial"/>
              </a:rPr>
            </a:br>
            <a:endParaRPr lang="en-US" sz="2800" b="1" dirty="0">
              <a:latin typeface="Arial"/>
              <a:cs typeface="Arial"/>
            </a:endParaRPr>
          </a:p>
          <a:p>
            <a:pPr marL="1257300" lvl="2" indent="-342900" algn="l">
              <a:buFont typeface="Arial"/>
              <a:buChar char="•"/>
            </a:pPr>
            <a:r>
              <a:rPr lang="en-US" sz="2400" dirty="0">
                <a:latin typeface="Arial"/>
                <a:cs typeface="Arial"/>
              </a:rPr>
              <a:t>Since 1990, child deaths and extreme poverty</a:t>
            </a:r>
            <a:br>
              <a:rPr lang="en-US" sz="2400" dirty="0">
                <a:latin typeface="Arial"/>
                <a:cs typeface="Arial"/>
              </a:rPr>
            </a:br>
            <a:r>
              <a:rPr lang="en-US" sz="2400" dirty="0">
                <a:latin typeface="Arial"/>
                <a:cs typeface="Arial"/>
              </a:rPr>
              <a:t>have been cut by more than half.</a:t>
            </a:r>
          </a:p>
          <a:p>
            <a:pPr marL="1257300" lvl="2" indent="-342900" algn="l">
              <a:buFont typeface="Arial"/>
              <a:buChar char="•"/>
            </a:pPr>
            <a:r>
              <a:rPr lang="en-US" sz="2400" dirty="0">
                <a:latin typeface="Arial"/>
                <a:cs typeface="Arial"/>
              </a:rPr>
              <a:t>More kids are in primary school than ever before.</a:t>
            </a:r>
          </a:p>
          <a:p>
            <a:pPr marL="1257300" lvl="2" indent="-342900" algn="l">
              <a:buFont typeface="Arial"/>
              <a:buChar char="•"/>
            </a:pPr>
            <a:r>
              <a:rPr lang="en-US" sz="2400" dirty="0">
                <a:latin typeface="Arial"/>
                <a:cs typeface="Arial"/>
              </a:rPr>
              <a:t>New HIV infections decreased by 35% between 2000-2015.</a:t>
            </a:r>
          </a:p>
          <a:p>
            <a:pPr marL="1257300" lvl="2" indent="-342900" algn="l">
              <a:buFont typeface="Arial"/>
              <a:buChar char="•"/>
            </a:pPr>
            <a:r>
              <a:rPr lang="en-US" sz="2400" dirty="0">
                <a:latin typeface="Arial"/>
                <a:cs typeface="Arial"/>
              </a:rPr>
              <a:t>2.6 billion people have gained access to improved drinking water since1990.</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7984" y="5570442"/>
            <a:ext cx="10076033" cy="1079575"/>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Tree>
    <p:extLst>
      <p:ext uri="{BB962C8B-B14F-4D97-AF65-F5344CB8AC3E}">
        <p14:creationId xmlns:p14="http://schemas.microsoft.com/office/powerpoint/2010/main" val="389492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11683"/>
            <a:ext cx="11614750" cy="882626"/>
          </a:xfrm>
        </p:spPr>
        <p:txBody>
          <a:bodyPr>
            <a:noAutofit/>
          </a:bodyPr>
          <a:lstStyle/>
          <a:p>
            <a:pPr algn="l"/>
            <a:r>
              <a:rPr lang="en-US" sz="3600" b="1" dirty="0">
                <a:solidFill>
                  <a:srgbClr val="FFFFFF"/>
                </a:solidFill>
                <a:latin typeface="Arial"/>
                <a:cs typeface="Arial"/>
              </a:rPr>
              <a:t>Moving from MDGs to SDGs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10" name="Content Placeholder 2"/>
          <p:cNvSpPr txBox="1">
            <a:spLocks/>
          </p:cNvSpPr>
          <p:nvPr/>
        </p:nvSpPr>
        <p:spPr>
          <a:xfrm>
            <a:off x="282237" y="1547454"/>
            <a:ext cx="10560324" cy="4931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a:buChar char="•"/>
            </a:pPr>
            <a:r>
              <a:rPr lang="en-US" b="1" dirty="0">
                <a:latin typeface="Arial"/>
                <a:cs typeface="Arial"/>
              </a:rPr>
              <a:t>Building off continued development priorities: poverty eradication, health, education and food security and nutrition</a:t>
            </a:r>
          </a:p>
          <a:p>
            <a:pPr marL="342900" indent="-342900" algn="l">
              <a:buFont typeface="Arial"/>
              <a:buChar char="•"/>
            </a:pPr>
            <a:r>
              <a:rPr lang="en-US" b="1" dirty="0">
                <a:latin typeface="Arial"/>
                <a:cs typeface="Arial"/>
              </a:rPr>
              <a:t>Expanded MDG agenda: poverty, food, land, jobs, youth, health, population dynamics, water, sanitation, energy, growth, trade, cities, transport, SCP, forests, oceans, biodiversity, finance, tech</a:t>
            </a:r>
          </a:p>
          <a:p>
            <a:pPr marL="342900" indent="-342900" algn="l">
              <a:buFont typeface="Arial"/>
              <a:buChar char="•"/>
            </a:pPr>
            <a:r>
              <a:rPr lang="en-US" b="1" dirty="0">
                <a:latin typeface="Arial"/>
                <a:cs typeface="Arial"/>
              </a:rPr>
              <a:t>Addressing underlying causes and existing challenges: Extreme poverty, inequality, climate change, peace and governance</a:t>
            </a:r>
          </a:p>
          <a:p>
            <a:pPr marL="342900" indent="-342900" algn="l">
              <a:buFont typeface="Arial"/>
              <a:buChar char="•"/>
            </a:pPr>
            <a:r>
              <a:rPr lang="en-US" b="1" dirty="0">
                <a:latin typeface="Arial"/>
                <a:cs typeface="Arial"/>
              </a:rPr>
              <a:t>Lack of data, measurement</a:t>
            </a:r>
          </a:p>
          <a:p>
            <a:pPr marL="342900" indent="-342900" algn="l">
              <a:buFont typeface="Arial"/>
              <a:buChar char="•"/>
            </a:pPr>
            <a:r>
              <a:rPr lang="en-US" b="1" dirty="0">
                <a:latin typeface="Arial"/>
                <a:cs typeface="Arial"/>
              </a:rPr>
              <a:t>Needing a development framework for everyone</a:t>
            </a:r>
          </a:p>
          <a:p>
            <a:pPr marL="342900" indent="-342900" algn="l">
              <a:buFont typeface="Arial"/>
              <a:buChar char="•"/>
            </a:pPr>
            <a:r>
              <a:rPr lang="en-US" b="1" dirty="0">
                <a:latin typeface="Arial"/>
                <a:cs typeface="Arial"/>
              </a:rPr>
              <a:t>Means of implementation</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7788" y="5565037"/>
            <a:ext cx="6256424" cy="1334705"/>
          </a:xfrm>
          <a:prstGeom prst="rect">
            <a:avLst/>
          </a:prstGeom>
        </p:spPr>
      </p:pic>
    </p:spTree>
    <p:extLst>
      <p:ext uri="{BB962C8B-B14F-4D97-AF65-F5344CB8AC3E}">
        <p14:creationId xmlns:p14="http://schemas.microsoft.com/office/powerpoint/2010/main" val="293081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a:stretch>
            <a:fillRect/>
          </a:stretch>
        </p:blipFill>
        <p:spPr>
          <a:xfrm>
            <a:off x="1" y="1"/>
            <a:ext cx="12201144" cy="1242918"/>
          </a:xfrm>
          <a:prstGeom prst="rect">
            <a:avLst/>
          </a:prstGeom>
        </p:spPr>
      </p:pic>
      <p:sp>
        <p:nvSpPr>
          <p:cNvPr id="2" name="Title 1"/>
          <p:cNvSpPr>
            <a:spLocks noGrp="1"/>
          </p:cNvSpPr>
          <p:nvPr>
            <p:ph type="ctrTitle"/>
          </p:nvPr>
        </p:nvSpPr>
        <p:spPr>
          <a:xfrm>
            <a:off x="250141" y="211683"/>
            <a:ext cx="11614750" cy="882626"/>
          </a:xfrm>
        </p:spPr>
        <p:txBody>
          <a:bodyPr>
            <a:noAutofit/>
          </a:bodyPr>
          <a:lstStyle/>
          <a:p>
            <a:pPr algn="l"/>
            <a:r>
              <a:rPr lang="en-US" sz="3200" b="1" dirty="0">
                <a:solidFill>
                  <a:srgbClr val="FFFFFF"/>
                </a:solidFill>
                <a:latin typeface="Arial"/>
                <a:cs typeface="Arial"/>
              </a:rPr>
              <a:t>What are </a:t>
            </a:r>
            <a:br>
              <a:rPr lang="en-US" sz="3200" b="1" dirty="0">
                <a:solidFill>
                  <a:srgbClr val="FFFFFF"/>
                </a:solidFill>
                <a:latin typeface="Arial"/>
                <a:cs typeface="Arial"/>
              </a:rPr>
            </a:br>
            <a:r>
              <a:rPr lang="en-US" sz="3200" b="1" dirty="0">
                <a:solidFill>
                  <a:srgbClr val="FFFFFF"/>
                </a:solidFill>
                <a:latin typeface="Arial"/>
                <a:cs typeface="Arial"/>
              </a:rPr>
              <a:t>the Sustainable Development Goals?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10" name="Content Placeholder 2"/>
          <p:cNvSpPr txBox="1">
            <a:spLocks/>
          </p:cNvSpPr>
          <p:nvPr/>
        </p:nvSpPr>
        <p:spPr>
          <a:xfrm>
            <a:off x="256708" y="2094046"/>
            <a:ext cx="4282991" cy="29586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charset="2"/>
              <a:buChar char="ü"/>
            </a:pPr>
            <a:r>
              <a:rPr lang="en-US" sz="3400" b="1" dirty="0">
                <a:latin typeface="Arial"/>
                <a:cs typeface="Arial"/>
              </a:rPr>
              <a:t>17 Goals</a:t>
            </a:r>
            <a:br>
              <a:rPr lang="en-US" sz="3400" b="1" dirty="0">
                <a:latin typeface="Arial"/>
                <a:cs typeface="Arial"/>
              </a:rPr>
            </a:br>
            <a:endParaRPr lang="en-US" sz="3400" b="1" dirty="0">
              <a:latin typeface="Arial"/>
              <a:cs typeface="Arial"/>
            </a:endParaRPr>
          </a:p>
          <a:p>
            <a:pPr marL="457200" indent="-457200" algn="l">
              <a:buFont typeface="Wingdings" charset="2"/>
              <a:buChar char="ü"/>
            </a:pPr>
            <a:r>
              <a:rPr lang="en-US" sz="3400" b="1" dirty="0">
                <a:latin typeface="Arial"/>
                <a:cs typeface="Arial"/>
              </a:rPr>
              <a:t>169 Targets</a:t>
            </a:r>
            <a:br>
              <a:rPr lang="en-US" sz="3400" b="1" dirty="0">
                <a:latin typeface="Arial"/>
                <a:cs typeface="Arial"/>
              </a:rPr>
            </a:br>
            <a:endParaRPr lang="en-US" sz="3400" b="1" dirty="0">
              <a:latin typeface="Arial"/>
              <a:cs typeface="Arial"/>
            </a:endParaRPr>
          </a:p>
          <a:p>
            <a:pPr marL="457200" indent="-457200" algn="l">
              <a:buFont typeface="Wingdings" charset="2"/>
              <a:buChar char="ü"/>
            </a:pPr>
            <a:r>
              <a:rPr lang="en-US" sz="3400" b="1" dirty="0">
                <a:latin typeface="Arial"/>
                <a:cs typeface="Arial"/>
              </a:rPr>
              <a:t>231 Indicators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1924" y="1695352"/>
            <a:ext cx="7435849" cy="3706056"/>
          </a:xfrm>
          <a:prstGeom prst="rect">
            <a:avLst/>
          </a:prstGeom>
        </p:spPr>
      </p:pic>
      <p:sp>
        <p:nvSpPr>
          <p:cNvPr id="9" name="Content Placeholder 2"/>
          <p:cNvSpPr txBox="1">
            <a:spLocks/>
          </p:cNvSpPr>
          <p:nvPr/>
        </p:nvSpPr>
        <p:spPr>
          <a:xfrm>
            <a:off x="4201924" y="5768758"/>
            <a:ext cx="7431057" cy="7603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Arial"/>
                <a:cs typeface="Arial"/>
              </a:rPr>
              <a:t>The world’s roadmap</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Tree>
    <p:extLst>
      <p:ext uri="{BB962C8B-B14F-4D97-AF65-F5344CB8AC3E}">
        <p14:creationId xmlns:p14="http://schemas.microsoft.com/office/powerpoint/2010/main" val="328838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3246" y="1263000"/>
            <a:ext cx="6368753" cy="5620803"/>
          </a:xfrm>
          <a:prstGeom prst="rect">
            <a:avLst/>
          </a:prstGeom>
        </p:spPr>
      </p:pic>
      <p:pic>
        <p:nvPicPr>
          <p:cNvPr id="6" name="Picture 5"/>
          <p:cNvPicPr>
            <a:picLocks/>
          </p:cNvPicPr>
          <p:nvPr/>
        </p:nvPicPr>
        <p:blipFill>
          <a:blip r:embed="rId3"/>
          <a:stretch>
            <a:fillRect/>
          </a:stretch>
        </p:blipFill>
        <p:spPr>
          <a:xfrm>
            <a:off x="1" y="1"/>
            <a:ext cx="12201144" cy="1242918"/>
          </a:xfrm>
          <a:prstGeom prst="rect">
            <a:avLst/>
          </a:prstGeom>
        </p:spPr>
      </p:pic>
      <p:sp>
        <p:nvSpPr>
          <p:cNvPr id="2" name="Title 1"/>
          <p:cNvSpPr>
            <a:spLocks noGrp="1"/>
          </p:cNvSpPr>
          <p:nvPr>
            <p:ph type="ctrTitle"/>
          </p:nvPr>
        </p:nvSpPr>
        <p:spPr>
          <a:xfrm>
            <a:off x="250141" y="211683"/>
            <a:ext cx="11614750" cy="882626"/>
          </a:xfrm>
        </p:spPr>
        <p:txBody>
          <a:bodyPr>
            <a:noAutofit/>
          </a:bodyPr>
          <a:lstStyle/>
          <a:p>
            <a:pPr algn="l"/>
            <a:r>
              <a:rPr lang="en-US" sz="3200" b="1" dirty="0">
                <a:solidFill>
                  <a:srgbClr val="FFFFFF"/>
                </a:solidFill>
                <a:latin typeface="Arial"/>
                <a:cs typeface="Arial"/>
              </a:rPr>
              <a:t>September 2015: </a:t>
            </a:r>
            <a:br>
              <a:rPr lang="en-US" sz="3200" b="1" dirty="0">
                <a:solidFill>
                  <a:srgbClr val="FFFFFF"/>
                </a:solidFill>
                <a:latin typeface="Arial"/>
                <a:cs typeface="Arial"/>
              </a:rPr>
            </a:br>
            <a:r>
              <a:rPr lang="en-US" sz="3200" b="1" dirty="0">
                <a:solidFill>
                  <a:srgbClr val="FFFFFF"/>
                </a:solidFill>
                <a:latin typeface="Arial"/>
                <a:cs typeface="Arial"/>
              </a:rPr>
              <a:t>193 Countries Agree to the SDGs</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8535" y="239882"/>
            <a:ext cx="881682" cy="694788"/>
          </a:xfrm>
          <a:prstGeom prst="rect">
            <a:avLst/>
          </a:prstGeom>
        </p:spPr>
      </p:pic>
      <p:sp>
        <p:nvSpPr>
          <p:cNvPr id="10" name="Content Placeholder 2"/>
          <p:cNvSpPr txBox="1">
            <a:spLocks/>
          </p:cNvSpPr>
          <p:nvPr/>
        </p:nvSpPr>
        <p:spPr>
          <a:xfrm>
            <a:off x="256708" y="1715767"/>
            <a:ext cx="4836944" cy="37827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400" b="1" dirty="0">
                <a:latin typeface="Arial"/>
                <a:cs typeface="Arial"/>
              </a:rPr>
              <a:t>World’s agreed framework for tackling interconnected economic, social, and environmental challenges across </a:t>
            </a:r>
            <a:br>
              <a:rPr lang="en-US" sz="3400" b="1" dirty="0">
                <a:latin typeface="Arial"/>
                <a:cs typeface="Arial"/>
              </a:rPr>
            </a:br>
            <a:r>
              <a:rPr lang="en-US" sz="3400" b="1" dirty="0">
                <a:latin typeface="Arial"/>
                <a:cs typeface="Arial"/>
              </a:rPr>
              <a:t>all countries…</a:t>
            </a:r>
          </a:p>
        </p:txBody>
      </p:sp>
      <p:pic>
        <p:nvPicPr>
          <p:cNvPr id="11" name="Picture 2" descr="https://wenbosdgs.files.wordpress.com/2015/09/sdgs-guardian-610x610.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7631" y="1634419"/>
            <a:ext cx="4786472" cy="478647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2972422" y="5610105"/>
            <a:ext cx="2665667" cy="584776"/>
          </a:xfrm>
          <a:prstGeom prst="rect">
            <a:avLst/>
          </a:prstGeom>
          <a:noFill/>
        </p:spPr>
        <p:txBody>
          <a:bodyPr wrap="square" rtlCol="0">
            <a:spAutoFit/>
          </a:bodyPr>
          <a:lstStyle/>
          <a:p>
            <a:r>
              <a:rPr lang="en-US" sz="3200" b="1" dirty="0">
                <a:latin typeface="Arial"/>
                <a:cs typeface="Arial"/>
              </a:rPr>
              <a:t>…By 2030</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2158" y="397346"/>
            <a:ext cx="1637211" cy="388163"/>
          </a:xfrm>
          <a:prstGeom prst="rect">
            <a:avLst/>
          </a:prstGeom>
        </p:spPr>
      </p:pic>
    </p:spTree>
    <p:extLst>
      <p:ext uri="{BB962C8B-B14F-4D97-AF65-F5344CB8AC3E}">
        <p14:creationId xmlns:p14="http://schemas.microsoft.com/office/powerpoint/2010/main" val="231995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57103</TotalTime>
  <Words>1461</Words>
  <Application>Microsoft Office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Book</vt:lpstr>
      <vt:lpstr>Calibri</vt:lpstr>
      <vt:lpstr>Calibri Light</vt:lpstr>
      <vt:lpstr>Wingdings</vt:lpstr>
      <vt:lpstr>Office Theme</vt:lpstr>
      <vt:lpstr>PowerPoint Presentation</vt:lpstr>
      <vt:lpstr>United Nations Foundation: Mission and Role</vt:lpstr>
      <vt:lpstr>UNF’s Approach</vt:lpstr>
      <vt:lpstr>UNF’s Alliances &amp; Initiatives</vt:lpstr>
      <vt:lpstr>A brief timeline of global development &amp;  the Sustainable Development Goals</vt:lpstr>
      <vt:lpstr>  Not Starting from Scratch:  Building off of the MDGs</vt:lpstr>
      <vt:lpstr>Moving from MDGs to SDGs</vt:lpstr>
      <vt:lpstr>What are  the Sustainable Development Goals?</vt:lpstr>
      <vt:lpstr>September 2015:  193 Countries Agree to the SDGs</vt:lpstr>
      <vt:lpstr>New Approaches and Principles</vt:lpstr>
      <vt:lpstr>Why the Sustainable Development  Goals are Exciting</vt:lpstr>
      <vt:lpstr>PowerPoint Presentation</vt:lpstr>
      <vt:lpstr>Global Goals Outcomes in 2030</vt:lpstr>
      <vt:lpstr>What Does it Take to Achieve the  Sustainable Development Goals?</vt:lpstr>
      <vt:lpstr>One Year In:  What is Being Done? </vt:lpstr>
      <vt:lpstr>Early Mobilization &amp; Upcoming Moments</vt:lpstr>
      <vt:lpstr>Country Ownership &amp; Kickstarting Implementation</vt:lpstr>
      <vt:lpstr>United States Leadership</vt:lpstr>
      <vt:lpstr>United States &amp; Implementation</vt:lpstr>
      <vt:lpstr>PowerPoint Presentation</vt:lpstr>
      <vt:lpstr>PowerPoint Presentation</vt:lpstr>
      <vt:lpstr>Learn more Tell everyone Take action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Plan</dc:title>
  <dc:subject/>
  <dc:creator>Laender</dc:creator>
  <cp:keywords/>
  <dc:description/>
  <cp:lastModifiedBy>Lauren Dickinson</cp:lastModifiedBy>
  <cp:revision>109</cp:revision>
  <cp:lastPrinted>2016-09-09T20:29:24Z</cp:lastPrinted>
  <dcterms:created xsi:type="dcterms:W3CDTF">2015-11-09T18:17:16Z</dcterms:created>
  <dcterms:modified xsi:type="dcterms:W3CDTF">2017-02-23T21:15:54Z</dcterms:modified>
  <cp:category/>
</cp:coreProperties>
</file>